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330" r:id="rId5"/>
    <p:sldId id="293" r:id="rId6"/>
    <p:sldId id="316" r:id="rId7"/>
    <p:sldId id="331" r:id="rId8"/>
    <p:sldId id="287" r:id="rId9"/>
    <p:sldId id="299" r:id="rId10"/>
    <p:sldId id="348" r:id="rId11"/>
    <p:sldId id="333" r:id="rId12"/>
    <p:sldId id="343" r:id="rId13"/>
    <p:sldId id="344" r:id="rId14"/>
    <p:sldId id="345" r:id="rId15"/>
    <p:sldId id="335" r:id="rId16"/>
    <p:sldId id="338" r:id="rId17"/>
    <p:sldId id="346" r:id="rId18"/>
    <p:sldId id="350" r:id="rId19"/>
    <p:sldId id="351" r:id="rId20"/>
    <p:sldId id="347" r:id="rId21"/>
    <p:sldId id="349" r:id="rId22"/>
    <p:sldId id="278" r:id="rId23"/>
  </p:sldIdLst>
  <p:sldSz cx="9144000" cy="6858000" type="screen4x3"/>
  <p:notesSz cx="9928225" cy="143573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99"/>
    <a:srgbClr val="FF3300"/>
    <a:srgbClr val="C55B04"/>
    <a:srgbClr val="1F497D"/>
    <a:srgbClr val="303A9A"/>
    <a:srgbClr val="CC3300"/>
    <a:srgbClr val="012746"/>
    <a:srgbClr val="462001"/>
    <a:srgbClr val="D07200"/>
    <a:srgbClr val="DE004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717869"/>
          </a:xfrm>
          <a:prstGeom prst="rect">
            <a:avLst/>
          </a:prstGeom>
        </p:spPr>
        <p:txBody>
          <a:bodyPr vert="horz" lIns="138769" tIns="69385" rIns="138769" bIns="69385" rtlCol="0"/>
          <a:lstStyle>
            <a:lvl1pPr algn="l">
              <a:defRPr sz="18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5623699" y="0"/>
            <a:ext cx="4302231" cy="717869"/>
          </a:xfrm>
          <a:prstGeom prst="rect">
            <a:avLst/>
          </a:prstGeom>
        </p:spPr>
        <p:txBody>
          <a:bodyPr vert="horz" lIns="138769" tIns="69385" rIns="138769" bIns="69385" rtlCol="0"/>
          <a:lstStyle>
            <a:lvl1pPr algn="r">
              <a:defRPr sz="1800"/>
            </a:lvl1pPr>
          </a:lstStyle>
          <a:p>
            <a:fld id="{886DB8EC-C43E-4ED2-8A2D-51D630FC1840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2" y="13636991"/>
            <a:ext cx="4302231" cy="717869"/>
          </a:xfrm>
          <a:prstGeom prst="rect">
            <a:avLst/>
          </a:prstGeom>
        </p:spPr>
        <p:txBody>
          <a:bodyPr vert="horz" lIns="138769" tIns="69385" rIns="138769" bIns="69385" rtlCol="0" anchor="b"/>
          <a:lstStyle>
            <a:lvl1pPr algn="l">
              <a:defRPr sz="18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5623699" y="13636991"/>
            <a:ext cx="4302231" cy="717869"/>
          </a:xfrm>
          <a:prstGeom prst="rect">
            <a:avLst/>
          </a:prstGeom>
        </p:spPr>
        <p:txBody>
          <a:bodyPr vert="horz" lIns="138769" tIns="69385" rIns="138769" bIns="69385" rtlCol="0" anchor="b"/>
          <a:lstStyle>
            <a:lvl1pPr algn="r">
              <a:defRPr sz="1800"/>
            </a:lvl1pPr>
          </a:lstStyle>
          <a:p>
            <a:fld id="{00693425-7B4E-4393-8E80-2B49956C111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2646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926" y="0"/>
            <a:ext cx="4303713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1644B-09E6-4678-9A11-202C111F1C59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376363" y="1076325"/>
            <a:ext cx="7175500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188" y="6819903"/>
            <a:ext cx="7943850" cy="646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2" y="13636626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926" y="13636626"/>
            <a:ext cx="4303713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E4530-C1FA-49F9-8881-21E7AF91E28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484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E4530-C1FA-49F9-8881-21E7AF91E289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7371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839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 / 16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7760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0613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7830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7879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6854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0277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053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r>
              <a:rPr lang="tr-TR" smtClean="0"/>
              <a:t> / 16</a:t>
            </a:r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6126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6457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1598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97099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 / 16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8317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625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18377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8280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95412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24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10700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10698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65898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233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033-A935-4BBD-A725-7DF1290012EA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F033-A935-4BBD-A725-7DF1290012EA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9211E-1FDB-48C6-B0BF-817A620BB4C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248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F033-A935-4BBD-A725-7DF1290012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25.03.2015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9211E-1FDB-48C6-B0BF-817A620BB4C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983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Resim" descr="PPTKAP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514"/>
            <a:ext cx="9144000" cy="680179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914"/>
            <a:ext cx="9149975" cy="685647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Metin kutusu 1"/>
          <p:cNvSpPr txBox="1"/>
          <p:nvPr/>
        </p:nvSpPr>
        <p:spPr>
          <a:xfrm>
            <a:off x="3177915" y="57412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676478" y="3369109"/>
            <a:ext cx="7791044" cy="1200329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ANADOLU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ÜNİVERSİTESİ </a:t>
            </a:r>
            <a:b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YAYIN ve ARAŞTIRMA TEŞVİK PROJELERİ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1 Başlık"/>
          <p:cNvSpPr txBox="1">
            <a:spLocks/>
          </p:cNvSpPr>
          <p:nvPr/>
        </p:nvSpPr>
        <p:spPr>
          <a:xfrm>
            <a:off x="169167" y="1069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5078039"/>
              </p:ext>
            </p:extLst>
          </p:nvPr>
        </p:nvGraphicFramePr>
        <p:xfrm>
          <a:off x="169167" y="865791"/>
          <a:ext cx="8764648" cy="567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79354"/>
                <a:gridCol w="785294"/>
              </a:tblGrid>
              <a:tr h="291838">
                <a:tc>
                  <a:txBody>
                    <a:bodyPr/>
                    <a:lstStyle/>
                    <a:p>
                      <a:pPr marL="457200" lvl="1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Faaliyetler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Puan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3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800" dirty="0" smtClean="0">
                          <a:effectLst/>
                        </a:rPr>
                        <a:t>b.     Yayınlar</a:t>
                      </a:r>
                      <a:r>
                        <a:rPr lang="tr-TR" sz="1800" dirty="0">
                          <a:effectLst/>
                        </a:rPr>
                        <a:t>: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1900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800" dirty="0" smtClean="0">
                          <a:effectLst/>
                        </a:rPr>
                        <a:t>i.</a:t>
                      </a:r>
                      <a:r>
                        <a:rPr lang="tr-TR" sz="1800" baseline="0" dirty="0" smtClean="0">
                          <a:effectLst/>
                        </a:rPr>
                        <a:t> </a:t>
                      </a:r>
                      <a:r>
                        <a:rPr lang="tr-TR" sz="1800" dirty="0" smtClean="0">
                          <a:effectLst/>
                        </a:rPr>
                        <a:t>TÜBİTAK </a:t>
                      </a:r>
                      <a:r>
                        <a:rPr lang="tr-TR" sz="1800" dirty="0">
                          <a:effectLst/>
                        </a:rPr>
                        <a:t>sınıflamasına göre A sınıfında yer alan ve yukarıdaki maddelerde belirtilenlerin dışında kalan dergilerde yayınlanan makaleler,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15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1900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800" dirty="0" smtClean="0">
                          <a:effectLst/>
                        </a:rPr>
                        <a:t>ii. TÜBİTAK </a:t>
                      </a:r>
                      <a:r>
                        <a:rPr lang="tr-TR" sz="1800" dirty="0">
                          <a:effectLst/>
                        </a:rPr>
                        <a:t>sınıflamasına göre B sınıfında yer alan ve yukarıdaki maddelerde belirtilenlerin dışında kalan dergilerde yayınlanan makaleler,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10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1962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800" dirty="0" smtClean="0">
                          <a:effectLst/>
                        </a:rPr>
                        <a:t>iii. TÜBİTAK </a:t>
                      </a:r>
                      <a:r>
                        <a:rPr lang="tr-TR" sz="1800" dirty="0">
                          <a:effectLst/>
                        </a:rPr>
                        <a:t>sınıflamasına göre A ve B sınıfları dışında kalan, SCI, SCI-E, SSCI, AHCI ve DAAI indekslerinde yer alan ve yukarıdaki maddelerde belirtilenlerin dışında kalan dergilerde yayınlanan makaleler,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6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72334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1800" dirty="0" smtClean="0">
                          <a:effectLst/>
                        </a:rPr>
                        <a:t>iv. Üniversitelerarası </a:t>
                      </a:r>
                      <a:r>
                        <a:rPr lang="tr-TR" sz="1800" dirty="0">
                          <a:effectLst/>
                        </a:rPr>
                        <a:t>Kurul’un Doçentlik Sınavı başvuru kriterleri arasında yer alan diğer indekslerde (Index </a:t>
                      </a:r>
                      <a:r>
                        <a:rPr lang="tr-TR" sz="1800" dirty="0" err="1">
                          <a:effectLst/>
                        </a:rPr>
                        <a:t>Meducus</a:t>
                      </a:r>
                      <a:r>
                        <a:rPr lang="tr-TR" sz="1800" dirty="0">
                          <a:effectLst/>
                        </a:rPr>
                        <a:t>, </a:t>
                      </a:r>
                      <a:r>
                        <a:rPr lang="tr-TR" sz="1800" dirty="0" err="1">
                          <a:effectLst/>
                        </a:rPr>
                        <a:t>Dental</a:t>
                      </a:r>
                      <a:r>
                        <a:rPr lang="tr-TR" sz="1800" dirty="0">
                          <a:effectLst/>
                        </a:rPr>
                        <a:t> Index, </a:t>
                      </a:r>
                      <a:r>
                        <a:rPr lang="tr-TR" sz="1800" dirty="0" err="1">
                          <a:effectLst/>
                        </a:rPr>
                        <a:t>Engineering</a:t>
                      </a:r>
                      <a:r>
                        <a:rPr lang="tr-TR" sz="1800" dirty="0">
                          <a:effectLst/>
                        </a:rPr>
                        <a:t> Index, </a:t>
                      </a:r>
                      <a:r>
                        <a:rPr lang="tr-TR" sz="1800" dirty="0" err="1">
                          <a:effectLst/>
                        </a:rPr>
                        <a:t>CompuMath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Citation</a:t>
                      </a:r>
                      <a:r>
                        <a:rPr lang="tr-TR" sz="1800" dirty="0">
                          <a:effectLst/>
                        </a:rPr>
                        <a:t> Index,</a:t>
                      </a:r>
                      <a:r>
                        <a:rPr lang="en-US" sz="1800" dirty="0">
                          <a:effectLst/>
                        </a:rPr>
                        <a:t> ISI </a:t>
                      </a:r>
                      <a:r>
                        <a:rPr lang="en-US" sz="1800" dirty="0" err="1">
                          <a:effectLst/>
                        </a:rPr>
                        <a:t>Database’e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giren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tüm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indeksler</a:t>
                      </a:r>
                      <a:r>
                        <a:rPr lang="en-US" sz="1800" dirty="0">
                          <a:effectLst/>
                        </a:rPr>
                        <a:t>, Australian Education Index, British Education Index, Journals Indexed in Eric, Education Index (EI), ISI Master </a:t>
                      </a:r>
                      <a:r>
                        <a:rPr lang="en-US" sz="1800" dirty="0" err="1">
                          <a:effectLst/>
                        </a:rPr>
                        <a:t>List’in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kapsadığı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tüm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alan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indeksleri</a:t>
                      </a:r>
                      <a:r>
                        <a:rPr lang="en-US" sz="1800" dirty="0">
                          <a:effectLst/>
                        </a:rPr>
                        <a:t>, Architectural Publications Index API, Architectural Periodicals Index, Art Index (Al), Avery </a:t>
                      </a:r>
                      <a:r>
                        <a:rPr lang="en-US" sz="1800" dirty="0" err="1">
                          <a:effectLst/>
                        </a:rPr>
                        <a:t>lndex</a:t>
                      </a:r>
                      <a:r>
                        <a:rPr lang="en-US" sz="1800" dirty="0">
                          <a:effectLst/>
                        </a:rPr>
                        <a:t> to Architectural Periodicals (AIAP), Ergonomics Abstracts (EA), Earthquake Engineering Abstracts (EEA)</a:t>
                      </a:r>
                      <a:r>
                        <a:rPr lang="tr-TR" sz="1800" dirty="0">
                          <a:effectLst/>
                        </a:rPr>
                        <a:t>) yer alan diğer dergilerde yayınlanan makaleler.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5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73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1 Başlık"/>
          <p:cNvSpPr txBox="1">
            <a:spLocks/>
          </p:cNvSpPr>
          <p:nvPr/>
        </p:nvSpPr>
        <p:spPr>
          <a:xfrm>
            <a:off x="169167" y="1704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6406513"/>
              </p:ext>
            </p:extLst>
          </p:nvPr>
        </p:nvGraphicFramePr>
        <p:xfrm>
          <a:off x="393700" y="1227995"/>
          <a:ext cx="8534400" cy="4175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9736"/>
                <a:gridCol w="764664"/>
              </a:tblGrid>
              <a:tr h="372205">
                <a:tc>
                  <a:txBody>
                    <a:bodyPr/>
                    <a:lstStyle/>
                    <a:p>
                      <a:pPr marL="457200" lvl="1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Faaliyetler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Puan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30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c.     Patentler</a:t>
                      </a:r>
                      <a:r>
                        <a:rPr lang="tr-TR" sz="2000" dirty="0">
                          <a:effectLst/>
                        </a:rPr>
                        <a:t>: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308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tr-TR" sz="2000" dirty="0">
                          <a:effectLst/>
                        </a:rPr>
                        <a:t>Ulusal tescil,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20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308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ii.  Uluslararası </a:t>
                      </a:r>
                      <a:r>
                        <a:rPr lang="tr-TR" sz="2000" dirty="0">
                          <a:effectLst/>
                        </a:rPr>
                        <a:t>tescil,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30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7308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iii. Patent </a:t>
                      </a:r>
                      <a:r>
                        <a:rPr lang="tr-TR" sz="2000" dirty="0">
                          <a:effectLst/>
                        </a:rPr>
                        <a:t>başvurusu,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5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3686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iv. Henüz </a:t>
                      </a:r>
                      <a:r>
                        <a:rPr lang="tr-TR" sz="2000" dirty="0">
                          <a:effectLst/>
                        </a:rPr>
                        <a:t>tescillenmemiş, ancak uluslararası araştırma ofislerinden araştırma raporu alınmış çalışmalar.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10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441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1 Başlık"/>
          <p:cNvSpPr txBox="1">
            <a:spLocks/>
          </p:cNvSpPr>
          <p:nvPr/>
        </p:nvSpPr>
        <p:spPr>
          <a:xfrm>
            <a:off x="169167" y="1704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35373482"/>
              </p:ext>
            </p:extLst>
          </p:nvPr>
        </p:nvGraphicFramePr>
        <p:xfrm>
          <a:off x="169167" y="948596"/>
          <a:ext cx="8822433" cy="5477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1963"/>
                <a:gridCol w="790470"/>
              </a:tblGrid>
              <a:tr h="359026">
                <a:tc>
                  <a:txBody>
                    <a:bodyPr/>
                    <a:lstStyle/>
                    <a:p>
                      <a:pPr marL="457200" lvl="1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Faaliyetler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Puan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55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d.  Ödüller</a:t>
                      </a:r>
                      <a:r>
                        <a:rPr lang="tr-TR" sz="2000" dirty="0">
                          <a:effectLst/>
                        </a:rPr>
                        <a:t>: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122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tr-TR" sz="2000" dirty="0">
                          <a:effectLst/>
                        </a:rPr>
                        <a:t>TÜBİTAK, TÜBA, TTGV, tarafından başvuru sahibinin alanında </a:t>
                      </a:r>
                      <a:r>
                        <a:rPr lang="tr-TR" sz="2000" dirty="0" smtClean="0">
                          <a:effectLst/>
                        </a:rPr>
                        <a:t>yaptığı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çalışmalar </a:t>
                      </a:r>
                      <a:r>
                        <a:rPr lang="tr-TR" sz="2000" dirty="0">
                          <a:effectLst/>
                        </a:rPr>
                        <a:t>ile layık görüldüğü ödüller,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20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12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ii. Sanayi </a:t>
                      </a:r>
                      <a:r>
                        <a:rPr lang="tr-TR" sz="2000" dirty="0">
                          <a:effectLst/>
                        </a:rPr>
                        <a:t>Odaları ve diğer sivil toplum kuruluşları tarafından başvuru sahibinin alanında yaptığı çalışmalar ile layık görüldüğü ödüller,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10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12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iii. Uluslararası </a:t>
                      </a:r>
                      <a:r>
                        <a:rPr lang="tr-TR" sz="2000" dirty="0">
                          <a:effectLst/>
                        </a:rPr>
                        <a:t>ödüller: başvuru sahibinin alanında yaptığı çalışmalar ile layık görüldüğü, en iyi poster ya da en iyi sunum dışındaki ödüller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20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12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iv.  Uluslararası </a:t>
                      </a:r>
                      <a:r>
                        <a:rPr lang="tr-TR" sz="2000" dirty="0">
                          <a:effectLst/>
                        </a:rPr>
                        <a:t>tanınırlığı olan konferanslarda verilen en iyi poster ya da en iyi sunum ödülleri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5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789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v. Yayınlar </a:t>
                      </a:r>
                      <a:r>
                        <a:rPr lang="tr-TR" sz="2000" dirty="0">
                          <a:effectLst/>
                        </a:rPr>
                        <a:t>maddesinde belirtilen koşullardan herhangi birini sağlayan dergilerde yayınlanan makalelerin almış olduğu en çok atıf için verilen ödüller,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10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12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vi. Yayınlar </a:t>
                      </a:r>
                      <a:r>
                        <a:rPr lang="tr-TR" sz="2000" dirty="0">
                          <a:effectLst/>
                        </a:rPr>
                        <a:t>maddesinde belirtilen koşullardan herhangi birini sağlayan dergilerde yapılan hakemlikler için verilen en iyi hakemlik ödülleri.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5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454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-1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59370"/>
            <a:ext cx="7772400" cy="5898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chemeClr val="bg1"/>
              </a:solidFill>
            </a:endParaRPr>
          </a:p>
        </p:txBody>
      </p:sp>
      <p:pic>
        <p:nvPicPr>
          <p:cNvPr id="12" name="Resi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1 Başlık"/>
          <p:cNvSpPr txBox="1">
            <a:spLocks/>
          </p:cNvSpPr>
          <p:nvPr/>
        </p:nvSpPr>
        <p:spPr>
          <a:xfrm>
            <a:off x="169167" y="1704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86544" y="1167408"/>
            <a:ext cx="7274822" cy="47380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     </a:t>
            </a:r>
            <a:r>
              <a:rPr lang="tr-TR" sz="3600" dirty="0" smtClean="0">
                <a:solidFill>
                  <a:schemeClr val="bg1"/>
                </a:solidFill>
              </a:rPr>
              <a:t>Makaleler </a:t>
            </a:r>
            <a:r>
              <a:rPr lang="tr-TR" sz="3600" dirty="0">
                <a:solidFill>
                  <a:schemeClr val="bg1"/>
                </a:solidFill>
              </a:rPr>
              <a:t>için puan, çok yazarlı makalelerde puan hesaplamalarında iki yazarlı çalışmalar için puanların 0,8’i; üç yazarlı çalışmalar için 0,6’sı; dört yazarlı çalışmalar için 0,5’i; beş ve daha fazla yazarlı çalışmalar için ilgili puanın iki katı yazar sayısına bölünerek saptanır.</a:t>
            </a:r>
          </a:p>
          <a:p>
            <a:pPr>
              <a:defRPr/>
            </a:pPr>
            <a:endParaRPr lang="tr-TR" sz="3600" dirty="0"/>
          </a:p>
        </p:txBody>
      </p:sp>
    </p:spTree>
    <p:extLst>
      <p:ext uri="{BB962C8B-B14F-4D97-AF65-F5344CB8AC3E}">
        <p14:creationId xmlns="" xmlns:p14="http://schemas.microsoft.com/office/powerpoint/2010/main" val="6092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5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5120" y="8737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7" name="Yay 6"/>
          <p:cNvSpPr/>
          <p:nvPr/>
        </p:nvSpPr>
        <p:spPr>
          <a:xfrm>
            <a:off x="1905000" y="3657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2" name="1 Başlık"/>
          <p:cNvSpPr txBox="1">
            <a:spLocks/>
          </p:cNvSpPr>
          <p:nvPr/>
        </p:nvSpPr>
        <p:spPr>
          <a:xfrm>
            <a:off x="2363727" y="298789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3" name="1 Başlık"/>
          <p:cNvSpPr txBox="1">
            <a:spLocks/>
          </p:cNvSpPr>
          <p:nvPr/>
        </p:nvSpPr>
        <p:spPr>
          <a:xfrm>
            <a:off x="169167" y="272098"/>
            <a:ext cx="7090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67567" y="1088595"/>
            <a:ext cx="71922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buNone/>
              <a:defRPr/>
            </a:pPr>
            <a:r>
              <a:rPr lang="tr-TR" dirty="0" smtClean="0"/>
              <a:t>     </a:t>
            </a:r>
          </a:p>
          <a:p>
            <a:pPr marL="442913" indent="-442913">
              <a:buNone/>
              <a:defRPr/>
            </a:pPr>
            <a:r>
              <a:rPr lang="tr-TR" sz="3600" dirty="0"/>
              <a:t> </a:t>
            </a:r>
            <a:r>
              <a:rPr lang="tr-TR" sz="3600" dirty="0" smtClean="0"/>
              <a:t>   </a:t>
            </a:r>
            <a:r>
              <a:rPr lang="tr-TR" sz="3600" dirty="0" smtClean="0">
                <a:solidFill>
                  <a:schemeClr val="bg1"/>
                </a:solidFill>
              </a:rPr>
              <a:t>Proje </a:t>
            </a:r>
            <a:r>
              <a:rPr lang="tr-TR" sz="3600" dirty="0">
                <a:solidFill>
                  <a:schemeClr val="bg1"/>
                </a:solidFill>
              </a:rPr>
              <a:t>başvurusu ile birlikte başvuru yapılan yıldan önceki iki yıl içinde </a:t>
            </a:r>
            <a:r>
              <a:rPr lang="tr-TR" sz="3600" dirty="0" smtClean="0">
                <a:solidFill>
                  <a:schemeClr val="bg1"/>
                </a:solidFill>
              </a:rPr>
              <a:t>     (</a:t>
            </a:r>
            <a:r>
              <a:rPr lang="tr-TR" sz="3600" dirty="0">
                <a:solidFill>
                  <a:schemeClr val="bg1"/>
                </a:solidFill>
              </a:rPr>
              <a:t>örn., </a:t>
            </a:r>
            <a:r>
              <a:rPr lang="tr-TR" sz="3600" dirty="0" smtClean="0">
                <a:solidFill>
                  <a:schemeClr val="bg1"/>
                </a:solidFill>
              </a:rPr>
              <a:t>2015 </a:t>
            </a:r>
            <a:r>
              <a:rPr lang="tr-TR" sz="3600" dirty="0">
                <a:solidFill>
                  <a:schemeClr val="bg1"/>
                </a:solidFill>
              </a:rPr>
              <a:t>yılı başvurusunda </a:t>
            </a:r>
            <a:r>
              <a:rPr lang="tr-TR" sz="3600" dirty="0" smtClean="0">
                <a:solidFill>
                  <a:schemeClr val="bg1"/>
                </a:solidFill>
              </a:rPr>
              <a:t>2013 </a:t>
            </a:r>
            <a:r>
              <a:rPr lang="tr-TR" sz="3600" dirty="0">
                <a:solidFill>
                  <a:schemeClr val="bg1"/>
                </a:solidFill>
              </a:rPr>
              <a:t>yılı ve </a:t>
            </a:r>
            <a:r>
              <a:rPr lang="tr-TR" sz="3600" dirty="0" smtClean="0">
                <a:solidFill>
                  <a:schemeClr val="bg1"/>
                </a:solidFill>
              </a:rPr>
              <a:t>2014 </a:t>
            </a:r>
            <a:r>
              <a:rPr lang="tr-TR" sz="3600" dirty="0">
                <a:solidFill>
                  <a:schemeClr val="bg1"/>
                </a:solidFill>
              </a:rPr>
              <a:t>yılı faaliyetleri geçerli olacaktır) yapılan faaliyetleri içeren belgeler sunulmalıdır.</a:t>
            </a:r>
          </a:p>
          <a:p>
            <a:pPr>
              <a:defRPr/>
            </a:pPr>
            <a:endParaRPr lang="tr-TR" sz="3600" dirty="0"/>
          </a:p>
        </p:txBody>
      </p:sp>
    </p:spTree>
    <p:extLst>
      <p:ext uri="{BB962C8B-B14F-4D97-AF65-F5344CB8AC3E}">
        <p14:creationId xmlns="" xmlns:p14="http://schemas.microsoft.com/office/powerpoint/2010/main" val="37025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5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5120" y="8737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7" name="Yay 6"/>
          <p:cNvSpPr/>
          <p:nvPr/>
        </p:nvSpPr>
        <p:spPr>
          <a:xfrm>
            <a:off x="1905000" y="3657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3" name="1 Başlık"/>
          <p:cNvSpPr txBox="1">
            <a:spLocks/>
          </p:cNvSpPr>
          <p:nvPr/>
        </p:nvSpPr>
        <p:spPr>
          <a:xfrm>
            <a:off x="169167" y="272098"/>
            <a:ext cx="70525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-15056" y="1256308"/>
            <a:ext cx="7236723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buNone/>
              <a:defRPr/>
            </a:pPr>
            <a:r>
              <a:rPr lang="tr-TR" dirty="0" smtClean="0"/>
              <a:t>     </a:t>
            </a:r>
          </a:p>
          <a:p>
            <a:pPr marL="534988" indent="-534988">
              <a:buNone/>
            </a:pPr>
            <a:r>
              <a:rPr lang="tr-TR" sz="3600" dirty="0" smtClean="0"/>
              <a:t>     </a:t>
            </a:r>
            <a:r>
              <a:rPr lang="tr-TR" sz="3600" dirty="0" smtClean="0">
                <a:solidFill>
                  <a:schemeClr val="bg1"/>
                </a:solidFill>
              </a:rPr>
              <a:t>Her </a:t>
            </a:r>
            <a:r>
              <a:rPr lang="tr-TR" sz="3600" dirty="0">
                <a:solidFill>
                  <a:schemeClr val="bg1"/>
                </a:solidFill>
              </a:rPr>
              <a:t>bir faaliyet sadece bir kez </a:t>
            </a:r>
            <a:r>
              <a:rPr lang="tr-TR" sz="3600" dirty="0" smtClean="0">
                <a:solidFill>
                  <a:schemeClr val="bg1"/>
                </a:solidFill>
              </a:rPr>
              <a:t>   değerlendirmeye </a:t>
            </a:r>
            <a:r>
              <a:rPr lang="tr-TR" sz="3600" dirty="0">
                <a:solidFill>
                  <a:schemeClr val="bg1"/>
                </a:solidFill>
              </a:rPr>
              <a:t>alınacaktır. </a:t>
            </a:r>
            <a:endParaRPr lang="tr-TR" sz="3600" dirty="0" smtClean="0">
              <a:solidFill>
                <a:schemeClr val="bg1"/>
              </a:solidFill>
            </a:endParaRPr>
          </a:p>
          <a:p>
            <a:pPr marL="534988" indent="-534988">
              <a:buNone/>
            </a:pPr>
            <a:endParaRPr lang="tr-TR" sz="2000" dirty="0">
              <a:solidFill>
                <a:schemeClr val="bg1"/>
              </a:solidFill>
            </a:endParaRPr>
          </a:p>
          <a:p>
            <a:pPr marL="534988" indent="-534988">
              <a:buNone/>
            </a:pPr>
            <a:r>
              <a:rPr lang="tr-TR" sz="3600" dirty="0" smtClean="0">
                <a:solidFill>
                  <a:schemeClr val="bg1"/>
                </a:solidFill>
              </a:rPr>
              <a:t>     Proje </a:t>
            </a:r>
            <a:r>
              <a:rPr lang="tr-TR" sz="3600" dirty="0">
                <a:solidFill>
                  <a:schemeClr val="bg1"/>
                </a:solidFill>
              </a:rPr>
              <a:t>ekibi, proje yürütücüsünün belirleyeceği şekilde oluşturulabilir.</a:t>
            </a:r>
          </a:p>
          <a:p>
            <a:pPr>
              <a:defRPr/>
            </a:pP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24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5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5120" y="8737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7" name="Yay 6"/>
          <p:cNvSpPr/>
          <p:nvPr/>
        </p:nvSpPr>
        <p:spPr>
          <a:xfrm>
            <a:off x="1905000" y="3657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3" name="1 Başlık"/>
          <p:cNvSpPr txBox="1">
            <a:spLocks/>
          </p:cNvSpPr>
          <p:nvPr/>
        </p:nvSpPr>
        <p:spPr>
          <a:xfrm>
            <a:off x="169167" y="272098"/>
            <a:ext cx="70525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-15056" y="1256308"/>
            <a:ext cx="7236723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buNone/>
              <a:defRPr/>
            </a:pPr>
            <a:r>
              <a:rPr lang="tr-TR" dirty="0" smtClean="0"/>
              <a:t>     </a:t>
            </a:r>
          </a:p>
          <a:p>
            <a:pPr marL="534988" indent="-534988">
              <a:buNone/>
            </a:pPr>
            <a:r>
              <a:rPr lang="tr-TR" sz="3600" dirty="0" smtClean="0"/>
              <a:t>     </a:t>
            </a:r>
            <a:r>
              <a:rPr lang="tr-TR" sz="3600" dirty="0" smtClean="0">
                <a:solidFill>
                  <a:schemeClr val="bg1"/>
                </a:solidFill>
              </a:rPr>
              <a:t>Her </a:t>
            </a:r>
            <a:r>
              <a:rPr lang="tr-TR" sz="3600" dirty="0">
                <a:solidFill>
                  <a:schemeClr val="bg1"/>
                </a:solidFill>
              </a:rPr>
              <a:t>bir </a:t>
            </a:r>
            <a:r>
              <a:rPr lang="tr-TR" sz="3600" dirty="0" smtClean="0">
                <a:solidFill>
                  <a:schemeClr val="bg1"/>
                </a:solidFill>
              </a:rPr>
              <a:t>bütçe kalemi bir proje ile ilişkilendirilmeli ve buna göre gerekçesi belirtilmelidir.</a:t>
            </a:r>
          </a:p>
          <a:p>
            <a:pPr marL="534988" indent="-534988">
              <a:buNone/>
            </a:pPr>
            <a:endParaRPr lang="tr-TR" sz="2000" dirty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898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5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5120" y="8737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7" name="Yay 6"/>
          <p:cNvSpPr/>
          <p:nvPr/>
        </p:nvSpPr>
        <p:spPr>
          <a:xfrm>
            <a:off x="1905000" y="3657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3" name="1 Başlık"/>
          <p:cNvSpPr txBox="1">
            <a:spLocks/>
          </p:cNvSpPr>
          <p:nvPr/>
        </p:nvSpPr>
        <p:spPr>
          <a:xfrm>
            <a:off x="169167" y="272098"/>
            <a:ext cx="70525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-15056" y="1256308"/>
            <a:ext cx="7236723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buNone/>
              <a:defRPr/>
            </a:pPr>
            <a:r>
              <a:rPr lang="tr-TR" dirty="0" smtClean="0"/>
              <a:t>     </a:t>
            </a:r>
          </a:p>
          <a:p>
            <a:pPr marL="534988" indent="-534988">
              <a:buNone/>
            </a:pPr>
            <a:r>
              <a:rPr lang="tr-TR" sz="3600" dirty="0" smtClean="0"/>
              <a:t>     </a:t>
            </a:r>
            <a:r>
              <a:rPr lang="tr-TR" sz="3600" dirty="0" smtClean="0">
                <a:solidFill>
                  <a:schemeClr val="bg1"/>
                </a:solidFill>
              </a:rPr>
              <a:t>Proje ekinde sunulacak yayınların hangi sınıfta olduğunu gösterir TÜBİTAK’tan, </a:t>
            </a:r>
            <a:r>
              <a:rPr lang="tr-TR" sz="3600" dirty="0" err="1" smtClean="0">
                <a:solidFill>
                  <a:schemeClr val="bg1"/>
                </a:solidFill>
              </a:rPr>
              <a:t>ÜAK’dan</a:t>
            </a:r>
            <a:r>
              <a:rPr lang="tr-TR" sz="3600" dirty="0" smtClean="0">
                <a:solidFill>
                  <a:schemeClr val="bg1"/>
                </a:solidFill>
              </a:rPr>
              <a:t> vb. alınan belgelerde yayınlarla birlikte sunulmalıdır.</a:t>
            </a:r>
            <a:endParaRPr lang="tr-TR" sz="3600" dirty="0">
              <a:solidFill>
                <a:schemeClr val="bg1"/>
              </a:solidFill>
            </a:endParaRPr>
          </a:p>
          <a:p>
            <a:pPr>
              <a:defRPr/>
            </a:pP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71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5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5120" y="8737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7" name="Yay 6"/>
          <p:cNvSpPr/>
          <p:nvPr/>
        </p:nvSpPr>
        <p:spPr>
          <a:xfrm>
            <a:off x="1905000" y="3657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3" name="1 Başlık"/>
          <p:cNvSpPr txBox="1">
            <a:spLocks/>
          </p:cNvSpPr>
          <p:nvPr/>
        </p:nvSpPr>
        <p:spPr>
          <a:xfrm>
            <a:off x="169167" y="272098"/>
            <a:ext cx="70525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340544" y="1311300"/>
            <a:ext cx="6893823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442913">
              <a:buNone/>
              <a:defRPr/>
            </a:pPr>
            <a:r>
              <a:rPr lang="tr-TR" sz="3600" dirty="0" smtClean="0"/>
              <a:t>    </a:t>
            </a:r>
            <a:endParaRPr lang="tr-TR" sz="2000" dirty="0" smtClean="0"/>
          </a:p>
          <a:p>
            <a:pPr marL="442913" indent="-442913" algn="ctr">
              <a:buNone/>
              <a:defRPr/>
            </a:pPr>
            <a:r>
              <a:rPr lang="tr-TR" sz="3600" dirty="0" smtClean="0"/>
              <a:t>    </a:t>
            </a:r>
            <a:r>
              <a:rPr lang="tr-TR" sz="3600" dirty="0" smtClean="0">
                <a:solidFill>
                  <a:schemeClr val="bg1"/>
                </a:solidFill>
              </a:rPr>
              <a:t>Listelenen </a:t>
            </a:r>
            <a:r>
              <a:rPr lang="tr-TR" sz="3600" dirty="0">
                <a:solidFill>
                  <a:schemeClr val="bg1"/>
                </a:solidFill>
              </a:rPr>
              <a:t>faaliyetlerin kriterlere uygunluğunu kanıtlamak </a:t>
            </a:r>
            <a:endParaRPr lang="tr-TR" sz="3600" dirty="0" smtClean="0">
              <a:solidFill>
                <a:schemeClr val="bg1"/>
              </a:solidFill>
            </a:endParaRPr>
          </a:p>
          <a:p>
            <a:pPr marL="442913" indent="-442913" algn="ctr">
              <a:buNone/>
              <a:defRPr/>
            </a:pPr>
            <a:r>
              <a:rPr lang="tr-TR" sz="3600" b="1" u="sng" dirty="0">
                <a:solidFill>
                  <a:srgbClr val="FFFF00"/>
                </a:solidFill>
              </a:rPr>
              <a:t> </a:t>
            </a:r>
            <a:r>
              <a:rPr lang="tr-TR" sz="3600" b="1" u="sng" dirty="0" smtClean="0">
                <a:solidFill>
                  <a:srgbClr val="FFFF00"/>
                </a:solidFill>
              </a:rPr>
              <a:t>proje ekibinin</a:t>
            </a:r>
          </a:p>
          <a:p>
            <a:pPr marL="442913" indent="-442913" algn="ctr">
              <a:buNone/>
              <a:defRPr/>
            </a:pPr>
            <a:r>
              <a:rPr lang="tr-TR" sz="3600" b="1" dirty="0">
                <a:solidFill>
                  <a:schemeClr val="bg1"/>
                </a:solidFill>
              </a:rPr>
              <a:t> </a:t>
            </a:r>
            <a:r>
              <a:rPr lang="tr-TR" sz="3600" b="1" dirty="0" smtClean="0">
                <a:solidFill>
                  <a:schemeClr val="bg1"/>
                </a:solidFill>
              </a:rPr>
              <a:t>   </a:t>
            </a:r>
            <a:r>
              <a:rPr lang="tr-TR" sz="3600" dirty="0" smtClean="0">
                <a:solidFill>
                  <a:schemeClr val="bg1"/>
                </a:solidFill>
              </a:rPr>
              <a:t>sorumluluğundadır</a:t>
            </a:r>
            <a:r>
              <a:rPr lang="tr-TR" sz="3600" dirty="0">
                <a:solidFill>
                  <a:schemeClr val="bg1"/>
                </a:solidFill>
              </a:rPr>
              <a:t>.</a:t>
            </a:r>
          </a:p>
          <a:p>
            <a:pPr marL="442913" indent="-442913">
              <a:buNone/>
              <a:defRPr/>
            </a:pPr>
            <a:endParaRPr lang="tr-TR" sz="3600" dirty="0"/>
          </a:p>
          <a:p>
            <a:pPr>
              <a:defRPr/>
            </a:pPr>
            <a:endParaRPr lang="tr-TR" sz="3600" dirty="0"/>
          </a:p>
        </p:txBody>
      </p:sp>
    </p:spTree>
    <p:extLst>
      <p:ext uri="{BB962C8B-B14F-4D97-AF65-F5344CB8AC3E}">
        <p14:creationId xmlns="" xmlns:p14="http://schemas.microsoft.com/office/powerpoint/2010/main" val="182915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1 Başlık"/>
          <p:cNvSpPr txBox="1">
            <a:spLocks/>
          </p:cNvSpPr>
          <p:nvPr/>
        </p:nvSpPr>
        <p:spPr>
          <a:xfrm>
            <a:off x="-34033" y="167342"/>
            <a:ext cx="7902878" cy="835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500"/>
              </a:lnSpc>
              <a:spcBef>
                <a:spcPct val="0"/>
              </a:spcBef>
              <a:defRPr/>
            </a:pPr>
            <a:endParaRPr lang="tr-TR" sz="3600" b="1" u="sng" dirty="0">
              <a:solidFill>
                <a:prstClr val="white"/>
              </a:solidFill>
              <a:latin typeface="Swis721 Blk BT" pitchFamily="34" charset="0"/>
            </a:endParaRPr>
          </a:p>
          <a:p>
            <a:pPr algn="ctr">
              <a:lnSpc>
                <a:spcPts val="2500"/>
              </a:lnSpc>
              <a:spcBef>
                <a:spcPct val="0"/>
              </a:spcBef>
              <a:defRPr/>
            </a:pPr>
            <a:r>
              <a:rPr lang="tr-TR" sz="3600" b="1" u="sng" dirty="0" smtClean="0">
                <a:solidFill>
                  <a:prstClr val="white"/>
                </a:solidFill>
                <a:latin typeface="Swis721 Blk BT" pitchFamily="34" charset="0"/>
              </a:rPr>
              <a:t>İletişim</a:t>
            </a:r>
            <a:endParaRPr lang="tr-TR" sz="3600" b="1" u="sng" dirty="0">
              <a:solidFill>
                <a:prstClr val="white"/>
              </a:solidFill>
              <a:latin typeface="Swis721 Blk BT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67544" y="1168400"/>
            <a:ext cx="6893823" cy="4699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Yayın ve Araştırma Teşvik Projesi başvuruları ve konu ile ilgili her türlü konuda </a:t>
            </a:r>
            <a:r>
              <a:rPr lang="tr-TR" dirty="0" smtClean="0">
                <a:solidFill>
                  <a:srgbClr val="FFFF00"/>
                </a:solidFill>
              </a:rPr>
              <a:t>Proje Birimi </a:t>
            </a:r>
            <a:r>
              <a:rPr lang="tr-TR" dirty="0" smtClean="0">
                <a:solidFill>
                  <a:schemeClr val="bg1"/>
                </a:solidFill>
              </a:rPr>
              <a:t>ile irtibata geçebilirsiniz.</a:t>
            </a:r>
          </a:p>
          <a:p>
            <a:pPr marL="0" indent="0">
              <a:buNone/>
              <a:defRPr/>
            </a:pPr>
            <a:endParaRPr lang="tr-TR" sz="16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tr-TR" dirty="0" err="1" smtClean="0">
                <a:solidFill>
                  <a:schemeClr val="bg1"/>
                </a:solidFill>
              </a:rPr>
              <a:t>Yard.Doç.Dr.Haluk</a:t>
            </a:r>
            <a:r>
              <a:rPr lang="tr-TR" dirty="0" smtClean="0">
                <a:solidFill>
                  <a:schemeClr val="bg1"/>
                </a:solidFill>
              </a:rPr>
              <a:t> YAPICIOĞLU</a:t>
            </a:r>
          </a:p>
          <a:p>
            <a:pPr marL="0" indent="0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Seda BÜYÜCEK AKKURT</a:t>
            </a:r>
            <a:endParaRPr lang="tr-TR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(4598-4599)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134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6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5120" y="31089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9" name="Yay 8"/>
          <p:cNvSpPr/>
          <p:nvPr/>
        </p:nvSpPr>
        <p:spPr>
          <a:xfrm>
            <a:off x="1905000" y="26009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2" name="1 Başlık"/>
          <p:cNvSpPr txBox="1">
            <a:spLocks/>
          </p:cNvSpPr>
          <p:nvPr/>
        </p:nvSpPr>
        <p:spPr>
          <a:xfrm>
            <a:off x="321567" y="4270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Yayın ve Araştırma Teşvik Projesi</a:t>
            </a:r>
            <a:r>
              <a:rPr kumimoji="0" lang="tr-TR" sz="3600" b="1" i="0" u="sng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13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0" y="382494"/>
            <a:ext cx="1026985" cy="532992"/>
          </a:xfrm>
          <a:prstGeom prst="rect">
            <a:avLst/>
          </a:prstGeom>
        </p:spPr>
      </p:pic>
      <p:sp>
        <p:nvSpPr>
          <p:cNvPr id="17" name="İçerik Yer Tutucusu 2"/>
          <p:cNvSpPr txBox="1">
            <a:spLocks/>
          </p:cNvSpPr>
          <p:nvPr/>
        </p:nvSpPr>
        <p:spPr>
          <a:xfrm>
            <a:off x="395536" y="1196752"/>
            <a:ext cx="8445624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Yayın ve Araştırma Teşvik Projeleri, üniversitemiz Stratejik Planı’nda belirtilen;</a:t>
            </a:r>
          </a:p>
          <a:p>
            <a:pPr marL="0" indent="0">
              <a:buFont typeface="Arial" pitchFamily="34" charset="0"/>
              <a:buNone/>
              <a:defRPr/>
            </a:pPr>
            <a:endParaRPr lang="tr-TR" sz="8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tr-TR" dirty="0" smtClean="0">
                <a:solidFill>
                  <a:schemeClr val="bg1"/>
                </a:solidFill>
              </a:rPr>
              <a:t>Bilimsel araştırma-geliştirme projelerinin ve yayınların niceliğini ve niteliğini arttırmak,</a:t>
            </a:r>
            <a:endParaRPr lang="tr-TR" sz="1100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tr-TR" dirty="0" smtClean="0">
                <a:solidFill>
                  <a:schemeClr val="bg1"/>
                </a:solidFill>
              </a:rPr>
              <a:t>Yürütülen araştırma projelerinden çıkacak yayın, tasarım, patent sayısını ve niteliklerini arttırmak,</a:t>
            </a:r>
          </a:p>
          <a:p>
            <a:pPr>
              <a:defRPr/>
            </a:pPr>
            <a:endParaRPr lang="tr-TR" sz="800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 hedefleri doğrultusunda geliştirilen ve desteklenen projelerdir.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40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Resim" descr="PPTKAP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514"/>
            <a:ext cx="9144000" cy="680179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23"/>
            <a:ext cx="9149975" cy="6856477"/>
          </a:xfrm>
          <a:prstGeom prst="rect">
            <a:avLst/>
          </a:prstGeom>
        </p:spPr>
      </p:pic>
      <p:sp>
        <p:nvSpPr>
          <p:cNvPr id="5" name="Başlık 1"/>
          <p:cNvSpPr txBox="1">
            <a:spLocks/>
          </p:cNvSpPr>
          <p:nvPr/>
        </p:nvSpPr>
        <p:spPr>
          <a:xfrm>
            <a:off x="573460" y="4293220"/>
            <a:ext cx="7772400" cy="16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chemeClr val="bg1"/>
                </a:solidFill>
              </a:rPr>
              <a:t>TEŞEKKÜR EDERİZ.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6" name="1 Başlık"/>
          <p:cNvSpPr txBox="1">
            <a:spLocks/>
          </p:cNvSpPr>
          <p:nvPr/>
        </p:nvSpPr>
        <p:spPr>
          <a:xfrm>
            <a:off x="169167" y="2847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Yayın ve Araştırma Teşvik Projesi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12" name="Resi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16" name="İçerik Yer Tutucusu 2"/>
          <p:cNvSpPr>
            <a:spLocks noGrp="1"/>
          </p:cNvSpPr>
          <p:nvPr>
            <p:ph idx="1"/>
          </p:nvPr>
        </p:nvSpPr>
        <p:spPr>
          <a:xfrm>
            <a:off x="467544" y="1120676"/>
            <a:ext cx="6893823" cy="4896544"/>
          </a:xfrm>
        </p:spPr>
        <p:txBody>
          <a:bodyPr>
            <a:normAutofit/>
          </a:bodyPr>
          <a:lstStyle/>
          <a:p>
            <a:pPr>
              <a:defRPr/>
            </a:pPr>
            <a:endParaRPr lang="tr-TR" sz="900" dirty="0" smtClean="0"/>
          </a:p>
          <a:p>
            <a:pPr marL="0" indent="0" algn="ctr">
              <a:buNone/>
              <a:defRPr/>
            </a:pPr>
            <a:endParaRPr lang="tr-TR" sz="3400" dirty="0" smtClean="0"/>
          </a:p>
          <a:p>
            <a:pPr marL="0" indent="0" algn="ctr">
              <a:buNone/>
              <a:defRPr/>
            </a:pPr>
            <a:r>
              <a:rPr lang="tr-TR" sz="3400" dirty="0" smtClean="0">
                <a:solidFill>
                  <a:schemeClr val="bg1"/>
                </a:solidFill>
              </a:rPr>
              <a:t>Bu </a:t>
            </a:r>
            <a:r>
              <a:rPr lang="tr-TR" sz="3400" dirty="0">
                <a:solidFill>
                  <a:schemeClr val="bg1"/>
                </a:solidFill>
              </a:rPr>
              <a:t>tür projeler en fazla </a:t>
            </a:r>
            <a:r>
              <a:rPr lang="tr-TR" sz="3400" b="1" u="sng" dirty="0">
                <a:solidFill>
                  <a:srgbClr val="FFFF00"/>
                </a:solidFill>
              </a:rPr>
              <a:t>bir yıl</a:t>
            </a:r>
            <a:r>
              <a:rPr lang="tr-TR" sz="3400" dirty="0">
                <a:solidFill>
                  <a:schemeClr val="bg1"/>
                </a:solidFill>
              </a:rPr>
              <a:t> süreli olabilir</a:t>
            </a:r>
            <a:r>
              <a:rPr lang="tr-TR" sz="34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  <a:defRPr/>
            </a:pPr>
            <a:endParaRPr lang="tr-TR" sz="2000" dirty="0" smtClean="0">
              <a:solidFill>
                <a:schemeClr val="bg1"/>
              </a:solidFill>
            </a:endParaRPr>
          </a:p>
          <a:p>
            <a:pPr marL="0" indent="0" algn="ctr">
              <a:buNone/>
              <a:defRPr/>
            </a:pPr>
            <a:r>
              <a:rPr lang="tr-TR" sz="3400" dirty="0" smtClean="0">
                <a:solidFill>
                  <a:schemeClr val="bg1"/>
                </a:solidFill>
              </a:rPr>
              <a:t>Bu </a:t>
            </a:r>
            <a:r>
              <a:rPr lang="tr-TR" sz="3400" dirty="0">
                <a:solidFill>
                  <a:schemeClr val="bg1"/>
                </a:solidFill>
              </a:rPr>
              <a:t>projelere başvuru yılda bir kez, </a:t>
            </a:r>
            <a:r>
              <a:rPr lang="tr-TR" sz="3400" dirty="0" smtClean="0">
                <a:solidFill>
                  <a:schemeClr val="bg1"/>
                </a:solidFill>
              </a:rPr>
              <a:t>          </a:t>
            </a:r>
          </a:p>
          <a:p>
            <a:pPr marL="0" indent="0" algn="ctr">
              <a:buNone/>
              <a:defRPr/>
            </a:pPr>
            <a:r>
              <a:rPr lang="tr-TR" sz="3400" b="1" u="sng" dirty="0" smtClean="0">
                <a:solidFill>
                  <a:srgbClr val="FFFF00"/>
                </a:solidFill>
              </a:rPr>
              <a:t>15 Mart – </a:t>
            </a:r>
            <a:r>
              <a:rPr lang="tr-TR" sz="3400" b="1" u="sng" dirty="0">
                <a:solidFill>
                  <a:srgbClr val="FFFF00"/>
                </a:solidFill>
              </a:rPr>
              <a:t>15 </a:t>
            </a:r>
            <a:r>
              <a:rPr lang="tr-TR" sz="3400" b="1" u="sng" dirty="0" smtClean="0">
                <a:solidFill>
                  <a:srgbClr val="FFFF00"/>
                </a:solidFill>
              </a:rPr>
              <a:t>Nisan</a:t>
            </a:r>
          </a:p>
          <a:p>
            <a:pPr marL="0" indent="0" algn="ctr">
              <a:buNone/>
              <a:defRPr/>
            </a:pPr>
            <a:r>
              <a:rPr lang="tr-TR" sz="3400" dirty="0" smtClean="0">
                <a:solidFill>
                  <a:schemeClr val="bg1"/>
                </a:solidFill>
              </a:rPr>
              <a:t>tarihleri </a:t>
            </a:r>
            <a:r>
              <a:rPr lang="tr-TR" sz="3400" dirty="0">
                <a:solidFill>
                  <a:schemeClr val="bg1"/>
                </a:solidFill>
              </a:rPr>
              <a:t>arasında yapılabilir. </a:t>
            </a:r>
          </a:p>
          <a:p>
            <a:pPr>
              <a:defRPr/>
            </a:pPr>
            <a:endParaRPr lang="tr-TR" sz="3400" dirty="0" smtClean="0"/>
          </a:p>
          <a:p>
            <a:pPr marL="0" indent="0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70227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-12700"/>
            <a:ext cx="7629993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sp>
        <p:nvSpPr>
          <p:cNvPr id="12" name="1 Başlık"/>
          <p:cNvSpPr txBox="1">
            <a:spLocks/>
          </p:cNvSpPr>
          <p:nvPr/>
        </p:nvSpPr>
        <p:spPr>
          <a:xfrm>
            <a:off x="169167" y="2847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Yayın ve Araştırma Teşvik Projesi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4" name="İçerik Yer Tutucusu 2"/>
          <p:cNvSpPr>
            <a:spLocks noGrp="1"/>
          </p:cNvSpPr>
          <p:nvPr>
            <p:ph idx="1"/>
          </p:nvPr>
        </p:nvSpPr>
        <p:spPr>
          <a:xfrm>
            <a:off x="467544" y="1308100"/>
            <a:ext cx="6530156" cy="4544020"/>
          </a:xfrm>
        </p:spPr>
        <p:txBody>
          <a:bodyPr>
            <a:normAutofit/>
          </a:bodyPr>
          <a:lstStyle/>
          <a:p>
            <a:pPr>
              <a:defRPr/>
            </a:pPr>
            <a:endParaRPr lang="tr-TR" sz="900" dirty="0" smtClean="0"/>
          </a:p>
          <a:p>
            <a:pPr marL="0" indent="0" algn="ctr">
              <a:buNone/>
              <a:defRPr/>
            </a:pPr>
            <a:endParaRPr lang="tr-TR" sz="3400" dirty="0" smtClean="0"/>
          </a:p>
          <a:p>
            <a:pPr marL="0" indent="0" algn="ctr">
              <a:buNone/>
              <a:defRPr/>
            </a:pPr>
            <a:r>
              <a:rPr lang="tr-TR" sz="3600" dirty="0" smtClean="0">
                <a:solidFill>
                  <a:schemeClr val="bg1"/>
                </a:solidFill>
              </a:rPr>
              <a:t>2015 </a:t>
            </a:r>
            <a:r>
              <a:rPr lang="tr-TR" sz="3600" dirty="0" smtClean="0">
                <a:solidFill>
                  <a:schemeClr val="bg1"/>
                </a:solidFill>
              </a:rPr>
              <a:t>yılı için proje başvuruları</a:t>
            </a:r>
          </a:p>
          <a:p>
            <a:pPr marL="0" indent="0" algn="ctr">
              <a:buNone/>
              <a:defRPr/>
            </a:pPr>
            <a:r>
              <a:rPr lang="tr-TR" sz="3600" b="1" u="sng" dirty="0" smtClean="0">
                <a:solidFill>
                  <a:srgbClr val="FFFF00"/>
                </a:solidFill>
              </a:rPr>
              <a:t>15 </a:t>
            </a:r>
            <a:r>
              <a:rPr lang="tr-TR" sz="3600" b="1" u="sng" dirty="0" smtClean="0">
                <a:solidFill>
                  <a:srgbClr val="FFFF00"/>
                </a:solidFill>
              </a:rPr>
              <a:t>Mart </a:t>
            </a:r>
            <a:r>
              <a:rPr lang="tr-TR" sz="3600" b="1" u="sng" dirty="0" smtClean="0">
                <a:solidFill>
                  <a:srgbClr val="FFFF00"/>
                </a:solidFill>
              </a:rPr>
              <a:t>– </a:t>
            </a:r>
            <a:r>
              <a:rPr lang="tr-TR" sz="3600" b="1" u="sng" dirty="0">
                <a:solidFill>
                  <a:srgbClr val="FFFF00"/>
                </a:solidFill>
              </a:rPr>
              <a:t>15 </a:t>
            </a:r>
            <a:r>
              <a:rPr lang="tr-TR" sz="3600" b="1" u="sng" dirty="0" smtClean="0">
                <a:solidFill>
                  <a:srgbClr val="FFFF00"/>
                </a:solidFill>
              </a:rPr>
              <a:t>Nisan</a:t>
            </a:r>
            <a:endParaRPr lang="tr-TR" sz="3600" b="1" u="sng" dirty="0" smtClean="0">
              <a:solidFill>
                <a:srgbClr val="FFFF00"/>
              </a:solidFill>
            </a:endParaRPr>
          </a:p>
          <a:p>
            <a:pPr marL="0" indent="0" algn="ctr">
              <a:buNone/>
              <a:defRPr/>
            </a:pPr>
            <a:r>
              <a:rPr lang="tr-TR" sz="3600" dirty="0" smtClean="0">
                <a:solidFill>
                  <a:schemeClr val="bg1"/>
                </a:solidFill>
              </a:rPr>
              <a:t>tarihleri </a:t>
            </a:r>
            <a:r>
              <a:rPr lang="tr-TR" sz="3600" dirty="0">
                <a:solidFill>
                  <a:schemeClr val="bg1"/>
                </a:solidFill>
              </a:rPr>
              <a:t>arasında yapılabilir. </a:t>
            </a:r>
          </a:p>
          <a:p>
            <a:pPr>
              <a:defRPr/>
            </a:pPr>
            <a:endParaRPr lang="tr-TR" sz="36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422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169167" y="27463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ÜNİVERSİTE-SEKTÖR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wis721 Blk BT" pitchFamily="34" charset="0"/>
                <a:ea typeface="+mj-ea"/>
                <a:cs typeface="+mj-cs"/>
              </a:rPr>
              <a:t> İŞBİRLİĞİ? 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pic>
        <p:nvPicPr>
          <p:cNvPr id="6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5120" y="873760"/>
            <a:ext cx="315976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Üniversite</a:t>
            </a:r>
            <a:endParaRPr lang="tr-TR" sz="3200" b="1" dirty="0"/>
          </a:p>
        </p:txBody>
      </p:sp>
      <p:sp>
        <p:nvSpPr>
          <p:cNvPr id="9" name="Yay 8"/>
          <p:cNvSpPr/>
          <p:nvPr/>
        </p:nvSpPr>
        <p:spPr>
          <a:xfrm>
            <a:off x="1905000" y="365760"/>
            <a:ext cx="5090160" cy="878840"/>
          </a:xfrm>
          <a:prstGeom prst="arc">
            <a:avLst>
              <a:gd name="adj1" fmla="val 10868919"/>
              <a:gd name="adj2" fmla="val 0"/>
            </a:avLst>
          </a:prstGeom>
          <a:ln w="762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Teknoloji Transferi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3" name="Resi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90" y="382494"/>
            <a:ext cx="1026985" cy="532992"/>
          </a:xfrm>
          <a:prstGeom prst="rect">
            <a:avLst/>
          </a:prstGeom>
        </p:spPr>
      </p:pic>
      <p:sp>
        <p:nvSpPr>
          <p:cNvPr id="17" name="1 Başlık"/>
          <p:cNvSpPr txBox="1">
            <a:spLocks/>
          </p:cNvSpPr>
          <p:nvPr/>
        </p:nvSpPr>
        <p:spPr>
          <a:xfrm>
            <a:off x="169167" y="2847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Yayın ve Araştırma Teşvik Projesi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272003" y="1196752"/>
            <a:ext cx="7322597" cy="4835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0">
              <a:buFont typeface="Arial" pitchFamily="34" charset="0"/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Proje başvurusu, proje ekibinin gelecek bir yıl içerisinde yapacağı çalışmalar, bu çalışmalara ilişkin amaçlar, hedefler, başarı ölçütleri ile bütçe kısmından oluşur. </a:t>
            </a:r>
          </a:p>
          <a:p>
            <a:pPr marL="268288" indent="0">
              <a:buFont typeface="Arial" pitchFamily="34" charset="0"/>
              <a:buNone/>
              <a:defRPr/>
            </a:pPr>
            <a:endParaRPr lang="tr-TR" sz="1800" dirty="0" smtClean="0">
              <a:solidFill>
                <a:schemeClr val="bg1"/>
              </a:solidFill>
            </a:endParaRPr>
          </a:p>
          <a:p>
            <a:pPr marL="268288" indent="0">
              <a:buFont typeface="Arial" pitchFamily="34" charset="0"/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Başvurular, başvuruların yapıldığı dönemi takip eden ilk komisyon toplantısında karara bağlanır. 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900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29" name="İçerik Yer Tutucusu 2"/>
          <p:cNvSpPr txBox="1">
            <a:spLocks/>
          </p:cNvSpPr>
          <p:nvPr/>
        </p:nvSpPr>
        <p:spPr>
          <a:xfrm>
            <a:off x="914400" y="1780079"/>
            <a:ext cx="8229600" cy="4770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1 Başlık"/>
          <p:cNvSpPr txBox="1">
            <a:spLocks/>
          </p:cNvSpPr>
          <p:nvPr/>
        </p:nvSpPr>
        <p:spPr>
          <a:xfrm>
            <a:off x="169167" y="2847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Yayın ve Araştırma Teşvik Projesi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20" name="İçerik Yer Tutucusu 2"/>
          <p:cNvSpPr>
            <a:spLocks noGrp="1"/>
          </p:cNvSpPr>
          <p:nvPr>
            <p:ph idx="1"/>
          </p:nvPr>
        </p:nvSpPr>
        <p:spPr>
          <a:xfrm>
            <a:off x="365944" y="1132378"/>
            <a:ext cx="6893823" cy="4252422"/>
          </a:xfrm>
        </p:spPr>
        <p:txBody>
          <a:bodyPr>
            <a:normAutofit fontScale="92500" lnSpcReduction="10000"/>
          </a:bodyPr>
          <a:lstStyle/>
          <a:p>
            <a:pPr marL="268288" indent="0">
              <a:buNone/>
              <a:defRPr/>
            </a:pPr>
            <a:endParaRPr lang="tr-TR" dirty="0" smtClean="0"/>
          </a:p>
          <a:p>
            <a:pPr marL="268288" indent="0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Yayın </a:t>
            </a:r>
            <a:r>
              <a:rPr lang="tr-TR" dirty="0">
                <a:solidFill>
                  <a:schemeClr val="bg1"/>
                </a:solidFill>
              </a:rPr>
              <a:t>ve araştırma teşvik projelerinin bütçeleri Komisyon tarafından önerilen ve Üniversite Yönetim Kurulu tarafından belirlenen üst limiti </a:t>
            </a:r>
            <a:r>
              <a:rPr lang="tr-TR" dirty="0" smtClean="0">
                <a:solidFill>
                  <a:schemeClr val="bg1"/>
                </a:solidFill>
              </a:rPr>
              <a:t>aşamaz.</a:t>
            </a:r>
          </a:p>
          <a:p>
            <a:pPr marL="268288" indent="0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 </a:t>
            </a:r>
          </a:p>
          <a:p>
            <a:pPr marL="268288" indent="0" algn="ctr">
              <a:buNone/>
              <a:defRPr/>
            </a:pPr>
            <a:r>
              <a:rPr lang="tr-TR" b="1" u="sng" dirty="0" smtClean="0">
                <a:solidFill>
                  <a:srgbClr val="FFFF00"/>
                </a:solidFill>
              </a:rPr>
              <a:t>2015 </a:t>
            </a:r>
            <a:r>
              <a:rPr lang="tr-TR" b="1" u="sng" dirty="0" smtClean="0">
                <a:solidFill>
                  <a:srgbClr val="FFFF00"/>
                </a:solidFill>
              </a:rPr>
              <a:t>yılı için bu üst limit 30,000 TL </a:t>
            </a:r>
            <a:r>
              <a:rPr lang="tr-TR" b="1" u="sng" dirty="0" err="1" smtClean="0">
                <a:solidFill>
                  <a:srgbClr val="FFFF00"/>
                </a:solidFill>
              </a:rPr>
              <a:t>dir</a:t>
            </a:r>
            <a:r>
              <a:rPr lang="tr-TR" b="1" u="sng" dirty="0" smtClean="0">
                <a:solidFill>
                  <a:srgbClr val="FFFF00"/>
                </a:solidFill>
              </a:rPr>
              <a:t>.</a:t>
            </a:r>
          </a:p>
          <a:p>
            <a:pPr marL="268288" indent="0" algn="ctr">
              <a:buNone/>
              <a:defRPr/>
            </a:pPr>
            <a:endParaRPr lang="tr-TR" b="1" u="sng" dirty="0" smtClean="0">
              <a:solidFill>
                <a:srgbClr val="FFFF00"/>
              </a:solidFill>
            </a:endParaRPr>
          </a:p>
          <a:p>
            <a:pPr marL="268288" indent="0">
              <a:buNone/>
              <a:defRPr/>
            </a:pPr>
            <a:r>
              <a:rPr lang="tr-TR" dirty="0" smtClean="0">
                <a:solidFill>
                  <a:schemeClr val="bg1"/>
                </a:solidFill>
              </a:rPr>
              <a:t>Başvurularda </a:t>
            </a:r>
            <a:r>
              <a:rPr lang="tr-TR" dirty="0">
                <a:solidFill>
                  <a:schemeClr val="bg1"/>
                </a:solidFill>
              </a:rPr>
              <a:t>alt puan sınırı aranmaz.</a:t>
            </a:r>
          </a:p>
          <a:p>
            <a:pPr marL="268288" indent="0">
              <a:buNone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15634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1 Başlık"/>
          <p:cNvSpPr txBox="1">
            <a:spLocks/>
          </p:cNvSpPr>
          <p:nvPr/>
        </p:nvSpPr>
        <p:spPr>
          <a:xfrm>
            <a:off x="169167" y="284798"/>
            <a:ext cx="7902878" cy="10995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Yayın ve Araştırma Teşvik Projesi 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3600" b="1" u="sng" dirty="0">
              <a:solidFill>
                <a:schemeClr val="bg1"/>
              </a:solidFill>
              <a:latin typeface="Swis721 Blk BT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Önerisi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67544" y="1600200"/>
            <a:ext cx="6893823" cy="49403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</a:rPr>
              <a:t>Proje Başlığı</a:t>
            </a:r>
          </a:p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</a:rPr>
              <a:t>Proje Ekibi</a:t>
            </a:r>
            <a:endParaRPr lang="tr-TR" b="1" dirty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bg1"/>
                </a:solidFill>
              </a:rPr>
              <a:t>Proje Kapsamında Yapılması Öngörülen Çalışmalar (</a:t>
            </a:r>
            <a:r>
              <a:rPr lang="tr-TR" dirty="0" smtClean="0">
                <a:solidFill>
                  <a:schemeClr val="bg1"/>
                </a:solidFill>
              </a:rPr>
              <a:t>bu </a:t>
            </a:r>
            <a:r>
              <a:rPr lang="tr-TR" dirty="0">
                <a:solidFill>
                  <a:schemeClr val="bg1"/>
                </a:solidFill>
              </a:rPr>
              <a:t>çalışmalara ilişkin amaçlar, hedefler, </a:t>
            </a:r>
            <a:r>
              <a:rPr lang="tr-TR" dirty="0" smtClean="0">
                <a:solidFill>
                  <a:schemeClr val="bg1"/>
                </a:solidFill>
              </a:rPr>
              <a:t>kısaca yöntem ve başarı ölçütleri) </a:t>
            </a:r>
            <a:endParaRPr lang="tr-TR" b="1" dirty="0" smtClean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bg1"/>
                </a:solidFill>
              </a:rPr>
              <a:t>Bütçe Formları </a:t>
            </a:r>
            <a:r>
              <a:rPr lang="tr-TR" dirty="0" smtClean="0">
                <a:solidFill>
                  <a:schemeClr val="bg1"/>
                </a:solidFill>
              </a:rPr>
              <a:t>(Genel Bütçe, Yurtiçi/Yurtdışı Yolluk Yevmiye, Hizmet Alımları, Tüketim Malları ve Malzeme/Makine Teçhizat Alımları)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788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6" name="1 Başlık"/>
          <p:cNvSpPr txBox="1">
            <a:spLocks/>
          </p:cNvSpPr>
          <p:nvPr/>
        </p:nvSpPr>
        <p:spPr>
          <a:xfrm>
            <a:off x="-34033" y="281642"/>
            <a:ext cx="7902878" cy="835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500"/>
              </a:lnSpc>
              <a:spcBef>
                <a:spcPct val="0"/>
              </a:spcBef>
              <a:defRPr/>
            </a:pPr>
            <a:endParaRPr lang="tr-TR" sz="3600" b="1" u="sng" dirty="0">
              <a:solidFill>
                <a:prstClr val="white"/>
              </a:solidFill>
              <a:latin typeface="Swis721 Blk BT" pitchFamily="34" charset="0"/>
            </a:endParaRPr>
          </a:p>
          <a:p>
            <a:pPr algn="ctr">
              <a:lnSpc>
                <a:spcPts val="2500"/>
              </a:lnSpc>
              <a:spcBef>
                <a:spcPct val="0"/>
              </a:spcBef>
              <a:defRPr/>
            </a:pPr>
            <a:r>
              <a:rPr lang="tr-TR" sz="3600" b="1" u="sng" dirty="0" smtClean="0">
                <a:solidFill>
                  <a:prstClr val="white"/>
                </a:solidFill>
                <a:latin typeface="Swis721 Blk BT" pitchFamily="34" charset="0"/>
              </a:rPr>
              <a:t>Başvuruda İzlenecek Adımlar</a:t>
            </a:r>
            <a:endParaRPr lang="tr-TR" sz="3600" b="1" u="sng" dirty="0">
              <a:solidFill>
                <a:prstClr val="white"/>
              </a:solidFill>
              <a:latin typeface="Swis721 Blk BT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67544" y="1714500"/>
            <a:ext cx="6893823" cy="45339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 smtClean="0">
                <a:solidFill>
                  <a:schemeClr val="bg1"/>
                </a:solidFill>
              </a:rPr>
              <a:t>Bilimsel Araştırma Projeleri Yönergesi EK-1’de yer alan puanlara göre toplam puan Excel Tablosu doldurularak hesaplanır. Bu puan </a:t>
            </a:r>
            <a:r>
              <a:rPr lang="tr-TR" dirty="0" smtClean="0">
                <a:solidFill>
                  <a:schemeClr val="bg1"/>
                </a:solidFill>
              </a:rPr>
              <a:t>1500 </a:t>
            </a:r>
            <a:r>
              <a:rPr lang="tr-TR" dirty="0" smtClean="0">
                <a:solidFill>
                  <a:schemeClr val="bg1"/>
                </a:solidFill>
              </a:rPr>
              <a:t>ile çarpılarak önereceğiniz proje bütçesinin üst limiti belirlenir.</a:t>
            </a:r>
            <a:r>
              <a:rPr lang="tr-TR" b="1" dirty="0" smtClean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tr-TR" dirty="0" smtClean="0">
                <a:solidFill>
                  <a:schemeClr val="bg1"/>
                </a:solidFill>
              </a:rPr>
              <a:t>Yayın ve Araştırma Teşvik Projesi Önerisi hazırlanır.</a:t>
            </a:r>
          </a:p>
          <a:p>
            <a:pPr>
              <a:defRPr/>
            </a:pPr>
            <a:r>
              <a:rPr lang="tr-TR" dirty="0" smtClean="0">
                <a:solidFill>
                  <a:schemeClr val="bg1"/>
                </a:solidFill>
              </a:rPr>
              <a:t>Ek belgeler tamamlanarak bir dosya oluşturulur.</a:t>
            </a:r>
          </a:p>
          <a:p>
            <a:pPr>
              <a:defRPr/>
            </a:pPr>
            <a:r>
              <a:rPr lang="tr-TR" dirty="0" smtClean="0">
                <a:solidFill>
                  <a:schemeClr val="bg1"/>
                </a:solidFill>
              </a:rPr>
              <a:t>Belgeler Proje Birimi’ne teslim edilir.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5244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0" y="0"/>
            <a:ext cx="7361367" cy="6858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15 Resim" descr="testGlobe1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1367" y="0"/>
            <a:ext cx="1782633" cy="6858000"/>
          </a:xfrm>
          <a:prstGeom prst="rect">
            <a:avLst/>
          </a:prstGeom>
        </p:spPr>
      </p:pic>
      <p:pic>
        <p:nvPicPr>
          <p:cNvPr id="12" name="Resim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45" y="154846"/>
            <a:ext cx="1026985" cy="532992"/>
          </a:xfrm>
          <a:prstGeom prst="rect">
            <a:avLst/>
          </a:prstGeom>
        </p:spPr>
      </p:pic>
      <p:sp>
        <p:nvSpPr>
          <p:cNvPr id="7" name="1 Başlık"/>
          <p:cNvSpPr txBox="1">
            <a:spLocks/>
          </p:cNvSpPr>
          <p:nvPr/>
        </p:nvSpPr>
        <p:spPr>
          <a:xfrm>
            <a:off x="169167" y="284798"/>
            <a:ext cx="790287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600" b="1" u="sng" dirty="0" smtClean="0">
                <a:solidFill>
                  <a:schemeClr val="bg1"/>
                </a:solidFill>
                <a:latin typeface="Swis721 Blk BT" pitchFamily="34" charset="0"/>
                <a:ea typeface="+mj-ea"/>
                <a:cs typeface="+mj-cs"/>
              </a:rPr>
              <a:t>Değerlendirme Kriterleri</a:t>
            </a:r>
            <a:endParaRPr kumimoji="0" lang="tr-TR" sz="36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wis721 Blk BT" pitchFamily="34" charset="0"/>
              <a:ea typeface="+mj-ea"/>
              <a:cs typeface="+mj-cs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7561265"/>
              </p:ext>
            </p:extLst>
          </p:nvPr>
        </p:nvGraphicFramePr>
        <p:xfrm>
          <a:off x="169166" y="1062893"/>
          <a:ext cx="8670033" cy="4791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93217"/>
                <a:gridCol w="776816"/>
              </a:tblGrid>
              <a:tr h="467533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Faaliyetler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Puan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53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tr-TR" sz="2000">
                          <a:effectLst/>
                        </a:rPr>
                        <a:t>Araştırma projesi faaliyetleri: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4185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LcPeriod"/>
                      </a:pPr>
                      <a:r>
                        <a:rPr lang="tr-TR" sz="2000" dirty="0">
                          <a:effectLst/>
                        </a:rPr>
                        <a:t>Üniversite dışı kaynaklar tarafından duyurulan ulusal </a:t>
                      </a:r>
                      <a:r>
                        <a:rPr lang="tr-TR" sz="2000" dirty="0" smtClean="0">
                          <a:effectLst/>
                        </a:rPr>
                        <a:t>bilimsel</a:t>
                      </a:r>
                    </a:p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araştırma </a:t>
                      </a:r>
                      <a:r>
                        <a:rPr lang="tr-TR" sz="2000" dirty="0">
                          <a:effectLst/>
                        </a:rPr>
                        <a:t>projelerine yapılan başvurular, 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5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64185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ii. Üniversite </a:t>
                      </a:r>
                      <a:r>
                        <a:rPr lang="tr-TR" sz="2000" dirty="0">
                          <a:effectLst/>
                        </a:rPr>
                        <a:t>dışı kaynaklar tarafından desteklenen ulusal bilimsel araştırma projeleri,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10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64185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iii. Üniversite </a:t>
                      </a:r>
                      <a:r>
                        <a:rPr lang="tr-TR" sz="2000" dirty="0">
                          <a:effectLst/>
                        </a:rPr>
                        <a:t>dışı kaynaklar tarafından duyurulan uluslararası bilimsel araştırma projelerine yapılan başvurular,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5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64185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r-TR" sz="2000" dirty="0" smtClean="0">
                          <a:effectLst/>
                        </a:rPr>
                        <a:t>iv. Üniversite </a:t>
                      </a:r>
                      <a:r>
                        <a:rPr lang="tr-TR" sz="2000" dirty="0">
                          <a:effectLst/>
                        </a:rPr>
                        <a:t>dışı kaynaklar tarafından desteklenen uluslararası bilimsel araştırma projeleri.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15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441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4855</TotalTime>
  <Words>943</Words>
  <Application>Microsoft Office PowerPoint</Application>
  <PresentationFormat>Ekran Gösterisi (4:3)</PresentationFormat>
  <Paragraphs>163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20</vt:i4>
      </vt:variant>
    </vt:vector>
  </HeadingPairs>
  <TitlesOfParts>
    <vt:vector size="23" baseType="lpstr">
      <vt:lpstr>Ofis Teması</vt:lpstr>
      <vt:lpstr>1_Ofis Teması</vt:lpstr>
      <vt:lpstr>2_Ofis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Merkezler </vt:lpstr>
      <vt:lpstr>Merkezler </vt:lpstr>
      <vt:lpstr>Merkezler </vt:lpstr>
      <vt:lpstr>Merkezler </vt:lpstr>
      <vt:lpstr>Merkezler </vt:lpstr>
      <vt:lpstr>Slayt 19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Eren</dc:creator>
  <cp:lastModifiedBy>user</cp:lastModifiedBy>
  <cp:revision>351</cp:revision>
  <cp:lastPrinted>2013-03-13T13:40:03Z</cp:lastPrinted>
  <dcterms:created xsi:type="dcterms:W3CDTF">2011-04-19T07:34:19Z</dcterms:created>
  <dcterms:modified xsi:type="dcterms:W3CDTF">2015-03-25T13:33:35Z</dcterms:modified>
</cp:coreProperties>
</file>