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330" r:id="rId5"/>
    <p:sldId id="293" r:id="rId6"/>
    <p:sldId id="316" r:id="rId7"/>
    <p:sldId id="331" r:id="rId8"/>
    <p:sldId id="287" r:id="rId9"/>
    <p:sldId id="299" r:id="rId10"/>
    <p:sldId id="348" r:id="rId11"/>
    <p:sldId id="333" r:id="rId12"/>
    <p:sldId id="343" r:id="rId13"/>
    <p:sldId id="344" r:id="rId14"/>
    <p:sldId id="345" r:id="rId15"/>
    <p:sldId id="335" r:id="rId16"/>
    <p:sldId id="338" r:id="rId17"/>
    <p:sldId id="346" r:id="rId18"/>
    <p:sldId id="350" r:id="rId19"/>
    <p:sldId id="351" r:id="rId20"/>
    <p:sldId id="347" r:id="rId21"/>
    <p:sldId id="349" r:id="rId22"/>
    <p:sldId id="278" r:id="rId23"/>
  </p:sldIdLst>
  <p:sldSz cx="9144000" cy="6858000" type="screen4x3"/>
  <p:notesSz cx="9928225" cy="143573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3300"/>
    <a:srgbClr val="C55B04"/>
    <a:srgbClr val="1F497D"/>
    <a:srgbClr val="303A9A"/>
    <a:srgbClr val="CC3300"/>
    <a:srgbClr val="012746"/>
    <a:srgbClr val="462001"/>
    <a:srgbClr val="D07200"/>
    <a:srgbClr val="DE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r">
              <a:defRPr sz="1800"/>
            </a:lvl1pPr>
          </a:lstStyle>
          <a:p>
            <a:fld id="{886DB8EC-C43E-4ED2-8A2D-51D630FC1840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2" y="13636991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623699" y="13636991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r">
              <a:defRPr sz="1800"/>
            </a:lvl1pPr>
          </a:lstStyle>
          <a:p>
            <a:fld id="{00693425-7B4E-4393-8E80-2B49956C11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4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1644B-09E6-4678-9A11-202C111F1C59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376363" y="1076325"/>
            <a:ext cx="7175500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188" y="6819903"/>
            <a:ext cx="79438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2" y="13636626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E4530-C1FA-49F9-8881-21E7AF91E28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84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E4530-C1FA-49F9-8881-21E7AF91E28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7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9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 / 16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6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1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3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7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5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7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r>
              <a:rPr lang="tr-TR" smtClean="0"/>
              <a:t> / 16</a:t>
            </a:r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26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57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59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09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 / 16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17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25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37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80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41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70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69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89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3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/>
              <a:pPr/>
              <a:t>27.03.2017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8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27.03.2017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PPTKAP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14"/>
            <a:ext cx="9144000" cy="680179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914"/>
            <a:ext cx="9149975" cy="68564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etin kutusu 1"/>
          <p:cNvSpPr txBox="1"/>
          <p:nvPr/>
        </p:nvSpPr>
        <p:spPr>
          <a:xfrm>
            <a:off x="3177915" y="57412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76478" y="3369109"/>
            <a:ext cx="7791044" cy="1200329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ANADOLU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ÜNİVERSİTESİ </a:t>
            </a:r>
            <a:b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YAYIN ve ARAŞTIRMA TEŞVİK PROJELERİ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069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78039"/>
              </p:ext>
            </p:extLst>
          </p:nvPr>
        </p:nvGraphicFramePr>
        <p:xfrm>
          <a:off x="169167" y="865791"/>
          <a:ext cx="8764648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9354"/>
                <a:gridCol w="785294"/>
              </a:tblGrid>
              <a:tr h="291838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Faaliyetler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Puan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3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b.     Yayınlar</a:t>
                      </a:r>
                      <a:r>
                        <a:rPr lang="tr-TR" sz="1800" dirty="0">
                          <a:effectLst/>
                        </a:rPr>
                        <a:t>: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1900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i.</a:t>
                      </a:r>
                      <a:r>
                        <a:rPr lang="tr-TR" sz="1800" baseline="0" dirty="0" smtClean="0">
                          <a:effectLst/>
                        </a:rPr>
                        <a:t> </a:t>
                      </a:r>
                      <a:r>
                        <a:rPr lang="tr-TR" sz="1800" dirty="0" smtClean="0">
                          <a:effectLst/>
                        </a:rPr>
                        <a:t>TÜBİTAK </a:t>
                      </a:r>
                      <a:r>
                        <a:rPr lang="tr-TR" sz="1800" dirty="0">
                          <a:effectLst/>
                        </a:rPr>
                        <a:t>sınıflamasına göre A sınıfında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15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1900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ii. TÜBİTAK </a:t>
                      </a:r>
                      <a:r>
                        <a:rPr lang="tr-TR" sz="1800" dirty="0">
                          <a:effectLst/>
                        </a:rPr>
                        <a:t>sınıflamasına göre B sınıfında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1962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iii. TÜBİTAK </a:t>
                      </a:r>
                      <a:r>
                        <a:rPr lang="tr-TR" sz="1800" dirty="0">
                          <a:effectLst/>
                        </a:rPr>
                        <a:t>sınıflamasına göre A ve B sınıfları dışında kalan, SCI, SCI-E, SSCI, AHCI ve DAAI indekslerinde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6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2334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iv. Üniversitelerarası </a:t>
                      </a:r>
                      <a:r>
                        <a:rPr lang="tr-TR" sz="1800" dirty="0">
                          <a:effectLst/>
                        </a:rPr>
                        <a:t>Kurul’un Doçentlik Sınavı başvuru kriterleri arasında yer alan diğer indekslerde (Index </a:t>
                      </a:r>
                      <a:r>
                        <a:rPr lang="tr-TR" sz="1800" dirty="0" err="1">
                          <a:effectLst/>
                        </a:rPr>
                        <a:t>Meducus</a:t>
                      </a:r>
                      <a:r>
                        <a:rPr lang="tr-TR" sz="1800" dirty="0">
                          <a:effectLst/>
                        </a:rPr>
                        <a:t>, </a:t>
                      </a:r>
                      <a:r>
                        <a:rPr lang="tr-TR" sz="1800" dirty="0" err="1">
                          <a:effectLst/>
                        </a:rPr>
                        <a:t>Dental</a:t>
                      </a:r>
                      <a:r>
                        <a:rPr lang="tr-TR" sz="1800" dirty="0">
                          <a:effectLst/>
                        </a:rPr>
                        <a:t> Index, </a:t>
                      </a:r>
                      <a:r>
                        <a:rPr lang="tr-TR" sz="1800" dirty="0" err="1">
                          <a:effectLst/>
                        </a:rPr>
                        <a:t>Engineering</a:t>
                      </a:r>
                      <a:r>
                        <a:rPr lang="tr-TR" sz="1800" dirty="0">
                          <a:effectLst/>
                        </a:rPr>
                        <a:t> Index, </a:t>
                      </a:r>
                      <a:r>
                        <a:rPr lang="tr-TR" sz="1800" dirty="0" err="1">
                          <a:effectLst/>
                        </a:rPr>
                        <a:t>CompuMath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Citation</a:t>
                      </a:r>
                      <a:r>
                        <a:rPr lang="tr-TR" sz="1800" dirty="0">
                          <a:effectLst/>
                        </a:rPr>
                        <a:t> Index,</a:t>
                      </a:r>
                      <a:r>
                        <a:rPr lang="en-US" sz="1800" dirty="0">
                          <a:effectLst/>
                        </a:rPr>
                        <a:t> ISI </a:t>
                      </a:r>
                      <a:r>
                        <a:rPr lang="en-US" sz="1800" dirty="0" err="1">
                          <a:effectLst/>
                        </a:rPr>
                        <a:t>Database’e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giren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tüm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indeksler</a:t>
                      </a:r>
                      <a:r>
                        <a:rPr lang="en-US" sz="1800" dirty="0">
                          <a:effectLst/>
                        </a:rPr>
                        <a:t>, Australian Education Index, British Education Index, Journals Indexed in Eric, Education Index (EI), ISI Master </a:t>
                      </a:r>
                      <a:r>
                        <a:rPr lang="en-US" sz="1800" dirty="0" err="1">
                          <a:effectLst/>
                        </a:rPr>
                        <a:t>List’in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kapsadığı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tüm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indeksleri</a:t>
                      </a:r>
                      <a:r>
                        <a:rPr lang="en-US" sz="1800" dirty="0">
                          <a:effectLst/>
                        </a:rPr>
                        <a:t>, Architectural Publications Index API, Architectural Periodicals Index, Art Index (Al), Avery </a:t>
                      </a:r>
                      <a:r>
                        <a:rPr lang="en-US" sz="1800" dirty="0" err="1">
                          <a:effectLst/>
                        </a:rPr>
                        <a:t>lndex</a:t>
                      </a:r>
                      <a:r>
                        <a:rPr lang="en-US" sz="1800" dirty="0">
                          <a:effectLst/>
                        </a:rPr>
                        <a:t> to Architectural Periodicals (AIAP), Ergonomics Abstracts (EA), Earthquake Engineering Abstracts (EEA)</a:t>
                      </a:r>
                      <a:r>
                        <a:rPr lang="tr-TR" sz="1800" dirty="0">
                          <a:effectLst/>
                        </a:rPr>
                        <a:t>) yer alan diğer dergilerde yayınlanan makaleler.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5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3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6513"/>
              </p:ext>
            </p:extLst>
          </p:nvPr>
        </p:nvGraphicFramePr>
        <p:xfrm>
          <a:off x="393700" y="1227995"/>
          <a:ext cx="8534400" cy="417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9736"/>
                <a:gridCol w="764664"/>
              </a:tblGrid>
              <a:tr h="372205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Puan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c.     Patentler</a:t>
                      </a:r>
                      <a:r>
                        <a:rPr lang="tr-TR" sz="2000" dirty="0">
                          <a:effectLst/>
                        </a:rPr>
                        <a:t>: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Ulusal tescil,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 Uluslararası </a:t>
                      </a:r>
                      <a:r>
                        <a:rPr lang="tr-TR" sz="2000" dirty="0">
                          <a:effectLst/>
                        </a:rPr>
                        <a:t>tescil,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30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Patent </a:t>
                      </a:r>
                      <a:r>
                        <a:rPr lang="tr-TR" sz="2000" dirty="0">
                          <a:effectLst/>
                        </a:rPr>
                        <a:t>başvurusu,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686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Henüz </a:t>
                      </a:r>
                      <a:r>
                        <a:rPr lang="tr-TR" sz="2000" dirty="0">
                          <a:effectLst/>
                        </a:rPr>
                        <a:t>tescillenmemiş, ancak uluslararası araştırma ofislerinden araştırma raporu alınmış çalışmalar.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1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73482"/>
              </p:ext>
            </p:extLst>
          </p:nvPr>
        </p:nvGraphicFramePr>
        <p:xfrm>
          <a:off x="169167" y="948596"/>
          <a:ext cx="8822433" cy="547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1963"/>
                <a:gridCol w="790470"/>
              </a:tblGrid>
              <a:tr h="359026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Puan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d.  Ödüller</a:t>
                      </a:r>
                      <a:r>
                        <a:rPr lang="tr-TR" sz="2000" dirty="0">
                          <a:effectLst/>
                        </a:rPr>
                        <a:t>: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TÜBİTAK, TÜBA, TTGV, tarafından başvuru sahibinin alanında </a:t>
                      </a:r>
                      <a:r>
                        <a:rPr lang="tr-TR" sz="2000" dirty="0" smtClean="0">
                          <a:effectLst/>
                        </a:rPr>
                        <a:t>yaptığı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çalışmalar </a:t>
                      </a:r>
                      <a:r>
                        <a:rPr lang="tr-TR" sz="2000" dirty="0">
                          <a:effectLst/>
                        </a:rPr>
                        <a:t>ile layık görüldüğü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Sanayi </a:t>
                      </a:r>
                      <a:r>
                        <a:rPr lang="tr-TR" sz="2000" dirty="0">
                          <a:effectLst/>
                        </a:rPr>
                        <a:t>Odaları ve diğer sivil toplum kuruluşları tarafından başvuru sahibinin alanında yaptığı çalışmalar ile layık görüldüğü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Uluslararası </a:t>
                      </a:r>
                      <a:r>
                        <a:rPr lang="tr-TR" sz="2000" dirty="0">
                          <a:effectLst/>
                        </a:rPr>
                        <a:t>ödüller: başvuru sahibinin alanında yaptığı çalışmalar ile layık görüldüğü, en iyi poster ya da en iyi sunum dışındaki ödüller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 Uluslararası </a:t>
                      </a:r>
                      <a:r>
                        <a:rPr lang="tr-TR" sz="2000" dirty="0">
                          <a:effectLst/>
                        </a:rPr>
                        <a:t>tanınırlığı olan konferanslarda verilen en iyi poster ya da en iyi sunum ödülleri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78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v. Yayınlar </a:t>
                      </a:r>
                      <a:r>
                        <a:rPr lang="tr-TR" sz="2000" dirty="0">
                          <a:effectLst/>
                        </a:rPr>
                        <a:t>maddesinde belirtilen koşullardan herhangi birini sağlayan dergilerde yayınlanan makalelerin almış olduğu en çok atıf için verilen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vi. Yayınlar </a:t>
                      </a:r>
                      <a:r>
                        <a:rPr lang="tr-TR" sz="2000" dirty="0">
                          <a:effectLst/>
                        </a:rPr>
                        <a:t>maddesinde belirtilen koşullardan herhangi birini sağlayan dergilerde yapılan hakemlikler için verilen en iyi hakemlik ödülleri.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4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-1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59370"/>
            <a:ext cx="7772400" cy="5898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6544" y="1167408"/>
            <a:ext cx="7274822" cy="4738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Makaleler </a:t>
            </a:r>
            <a:r>
              <a:rPr lang="tr-TR" sz="3600" dirty="0">
                <a:solidFill>
                  <a:schemeClr val="bg1"/>
                </a:solidFill>
              </a:rPr>
              <a:t>için puan, çok yazarlı makalelerde puan hesaplamalarında iki yazarlı çalışmalar için puanların 0,8’i; üç yazarlı çalışmalar için 0,6’sı; dört yazarlı çalışmalar için 0,5’i; beş ve daha fazla yazarlı çalışmalar için ilgili puanın iki katı yazar sayısına bölünerek saptanır.</a:t>
            </a:r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092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2363727" y="298789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90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67567" y="1088595"/>
            <a:ext cx="71922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442913" indent="-442913">
              <a:buNone/>
              <a:defRPr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chemeClr val="bg1"/>
                </a:solidFill>
              </a:rPr>
              <a:t>Proje </a:t>
            </a:r>
            <a:r>
              <a:rPr lang="tr-TR" sz="3600" dirty="0">
                <a:solidFill>
                  <a:schemeClr val="bg1"/>
                </a:solidFill>
              </a:rPr>
              <a:t>başvurusu ile birlikte başvuru yapılan yıldan önceki iki yıl içinde </a:t>
            </a:r>
            <a:r>
              <a:rPr lang="tr-TR" sz="3600" dirty="0" smtClean="0">
                <a:solidFill>
                  <a:schemeClr val="bg1"/>
                </a:solidFill>
              </a:rPr>
              <a:t>     (</a:t>
            </a:r>
            <a:r>
              <a:rPr lang="tr-TR" sz="3600" dirty="0">
                <a:solidFill>
                  <a:schemeClr val="bg1"/>
                </a:solidFill>
              </a:rPr>
              <a:t>örn., </a:t>
            </a:r>
            <a:r>
              <a:rPr lang="tr-TR" sz="3600" dirty="0" smtClean="0">
                <a:solidFill>
                  <a:schemeClr val="bg1"/>
                </a:solidFill>
              </a:rPr>
              <a:t>2017 </a:t>
            </a:r>
            <a:r>
              <a:rPr lang="tr-TR" sz="3600" dirty="0">
                <a:solidFill>
                  <a:schemeClr val="bg1"/>
                </a:solidFill>
              </a:rPr>
              <a:t>yılı başvurusunda </a:t>
            </a:r>
            <a:r>
              <a:rPr lang="tr-TR" sz="3600" dirty="0" smtClean="0">
                <a:solidFill>
                  <a:schemeClr val="bg1"/>
                </a:solidFill>
              </a:rPr>
              <a:t>2015 </a:t>
            </a:r>
            <a:r>
              <a:rPr lang="tr-TR" sz="3600" dirty="0">
                <a:solidFill>
                  <a:schemeClr val="bg1"/>
                </a:solidFill>
              </a:rPr>
              <a:t>yılı ve </a:t>
            </a:r>
            <a:r>
              <a:rPr lang="tr-TR" sz="3600" dirty="0" smtClean="0">
                <a:solidFill>
                  <a:schemeClr val="bg1"/>
                </a:solidFill>
              </a:rPr>
              <a:t>2016 </a:t>
            </a:r>
            <a:r>
              <a:rPr lang="tr-TR" sz="3600" dirty="0">
                <a:solidFill>
                  <a:schemeClr val="bg1"/>
                </a:solidFill>
              </a:rPr>
              <a:t>yılı faaliyetleri geçerli olacaktır) yapılan faaliyetleri içeren belgeler sunulmalıdır.</a:t>
            </a:r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025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Her </a:t>
            </a:r>
            <a:r>
              <a:rPr lang="tr-TR" sz="3600" dirty="0">
                <a:solidFill>
                  <a:schemeClr val="bg1"/>
                </a:solidFill>
              </a:rPr>
              <a:t>bir faaliyet sadece bir kez </a:t>
            </a:r>
            <a:r>
              <a:rPr lang="tr-TR" sz="3600" dirty="0" smtClean="0">
                <a:solidFill>
                  <a:schemeClr val="bg1"/>
                </a:solidFill>
              </a:rPr>
              <a:t>   değerlendirmeye </a:t>
            </a:r>
            <a:r>
              <a:rPr lang="tr-TR" sz="3600" dirty="0">
                <a:solidFill>
                  <a:schemeClr val="bg1"/>
                </a:solidFill>
              </a:rPr>
              <a:t>alınacaktır. </a:t>
            </a:r>
            <a:endParaRPr lang="tr-TR" sz="3600" dirty="0" smtClean="0">
              <a:solidFill>
                <a:schemeClr val="bg1"/>
              </a:solidFill>
            </a:endParaRPr>
          </a:p>
          <a:p>
            <a:pPr marL="534988" indent="-534988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marL="534988" indent="-534988">
              <a:buNone/>
            </a:pPr>
            <a:r>
              <a:rPr lang="tr-TR" sz="3600" dirty="0" smtClean="0">
                <a:solidFill>
                  <a:schemeClr val="bg1"/>
                </a:solidFill>
              </a:rPr>
              <a:t>     Proje </a:t>
            </a:r>
            <a:r>
              <a:rPr lang="tr-TR" sz="3600" dirty="0">
                <a:solidFill>
                  <a:schemeClr val="bg1"/>
                </a:solidFill>
              </a:rPr>
              <a:t>ekibi, proje yürütücüsünün belirleyeceği şekilde oluşturulabilir.</a:t>
            </a:r>
          </a:p>
          <a:p>
            <a:pPr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Her </a:t>
            </a:r>
            <a:r>
              <a:rPr lang="tr-TR" sz="3600" dirty="0">
                <a:solidFill>
                  <a:schemeClr val="bg1"/>
                </a:solidFill>
              </a:rPr>
              <a:t>bir </a:t>
            </a:r>
            <a:r>
              <a:rPr lang="tr-TR" sz="3600" dirty="0" smtClean="0">
                <a:solidFill>
                  <a:schemeClr val="bg1"/>
                </a:solidFill>
              </a:rPr>
              <a:t>bütçe kalemi bir proje ile ilişkilendirilmeli ve buna göre gerekçesi belirtilmelidir.</a:t>
            </a:r>
          </a:p>
          <a:p>
            <a:pPr marL="534988" indent="-534988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Proje ekinde sunulacak yayınların hangi sınıfta olduğunu gösterir TÜBİTAK’tan, </a:t>
            </a:r>
            <a:r>
              <a:rPr lang="tr-TR" sz="3600" dirty="0" err="1" smtClean="0">
                <a:solidFill>
                  <a:schemeClr val="bg1"/>
                </a:solidFill>
              </a:rPr>
              <a:t>ÜAK’dan</a:t>
            </a:r>
            <a:r>
              <a:rPr lang="tr-TR" sz="3600" dirty="0" smtClean="0">
                <a:solidFill>
                  <a:schemeClr val="bg1"/>
                </a:solidFill>
              </a:rPr>
              <a:t> vb. alınan belgelerde yayınlarla birlikte sunulmalıdır.</a:t>
            </a:r>
            <a:endParaRPr lang="tr-TR" sz="3600" dirty="0">
              <a:solidFill>
                <a:schemeClr val="bg1"/>
              </a:solidFill>
            </a:endParaRPr>
          </a:p>
          <a:p>
            <a:pPr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340544" y="1311300"/>
            <a:ext cx="6893823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sz="3600" dirty="0" smtClean="0"/>
              <a:t>    </a:t>
            </a:r>
            <a:endParaRPr lang="tr-TR" sz="2000" dirty="0" smtClean="0"/>
          </a:p>
          <a:p>
            <a:pPr marL="442913" indent="-442913" algn="ctr">
              <a:buNone/>
              <a:defRPr/>
            </a:pPr>
            <a:r>
              <a:rPr lang="tr-TR" sz="3600" dirty="0" smtClean="0"/>
              <a:t>    </a:t>
            </a:r>
            <a:r>
              <a:rPr lang="tr-TR" sz="3600" dirty="0" smtClean="0">
                <a:solidFill>
                  <a:schemeClr val="bg1"/>
                </a:solidFill>
              </a:rPr>
              <a:t>Listelenen </a:t>
            </a:r>
            <a:r>
              <a:rPr lang="tr-TR" sz="3600" dirty="0">
                <a:solidFill>
                  <a:schemeClr val="bg1"/>
                </a:solidFill>
              </a:rPr>
              <a:t>faaliyetlerin kriterlere uygunluğunu kanıtlamak </a:t>
            </a:r>
            <a:endParaRPr lang="tr-TR" sz="3600" dirty="0" smtClean="0">
              <a:solidFill>
                <a:schemeClr val="bg1"/>
              </a:solidFill>
            </a:endParaRPr>
          </a:p>
          <a:p>
            <a:pPr marL="442913" indent="-442913" algn="ctr">
              <a:buNone/>
              <a:defRPr/>
            </a:pPr>
            <a:r>
              <a:rPr lang="tr-TR" sz="3600" b="1" u="sng" dirty="0">
                <a:solidFill>
                  <a:srgbClr val="FFFF00"/>
                </a:solidFill>
              </a:rPr>
              <a:t> </a:t>
            </a:r>
            <a:r>
              <a:rPr lang="tr-TR" sz="3600" b="1" u="sng" dirty="0" smtClean="0">
                <a:solidFill>
                  <a:srgbClr val="FFFF00"/>
                </a:solidFill>
              </a:rPr>
              <a:t>proje ekibinin</a:t>
            </a:r>
          </a:p>
          <a:p>
            <a:pPr marL="442913" indent="-442913" algn="ctr">
              <a:buNone/>
              <a:defRPr/>
            </a:pPr>
            <a:r>
              <a:rPr lang="tr-TR" sz="3600" b="1" dirty="0">
                <a:solidFill>
                  <a:schemeClr val="bg1"/>
                </a:solidFill>
              </a:rPr>
              <a:t> </a:t>
            </a:r>
            <a:r>
              <a:rPr lang="tr-TR" sz="3600" b="1" dirty="0" smtClean="0">
                <a:solidFill>
                  <a:schemeClr val="bg1"/>
                </a:solidFill>
              </a:rPr>
              <a:t>   </a:t>
            </a:r>
            <a:r>
              <a:rPr lang="tr-TR" sz="3600" dirty="0" smtClean="0">
                <a:solidFill>
                  <a:schemeClr val="bg1"/>
                </a:solidFill>
              </a:rPr>
              <a:t>sorumluluğundadır</a:t>
            </a:r>
            <a:r>
              <a:rPr lang="tr-TR" sz="3600" dirty="0">
                <a:solidFill>
                  <a:schemeClr val="bg1"/>
                </a:solidFill>
              </a:rPr>
              <a:t>.</a:t>
            </a:r>
          </a:p>
          <a:p>
            <a:pPr marL="442913" indent="-442913">
              <a:buNone/>
              <a:defRPr/>
            </a:pPr>
            <a:endParaRPr lang="tr-TR" sz="3600" dirty="0"/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291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-34033" y="167342"/>
            <a:ext cx="7902878" cy="83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  <a:defRPr/>
            </a:pP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  <a:p>
            <a:pPr algn="ctr">
              <a:lnSpc>
                <a:spcPts val="2500"/>
              </a:lnSpc>
              <a:spcBef>
                <a:spcPct val="0"/>
              </a:spcBef>
              <a:defRPr/>
            </a:pPr>
            <a:r>
              <a:rPr lang="tr-TR" sz="3600" b="1" u="sng" dirty="0" smtClean="0">
                <a:solidFill>
                  <a:prstClr val="white"/>
                </a:solidFill>
                <a:latin typeface="Swis721 Blk BT" pitchFamily="34" charset="0"/>
              </a:rPr>
              <a:t>İletişim</a:t>
            </a: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168400"/>
            <a:ext cx="6893823" cy="4699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Projesi başvuruları ve konu ile ilgili her türlü konuda </a:t>
            </a:r>
            <a:r>
              <a:rPr lang="tr-TR" dirty="0" smtClean="0">
                <a:solidFill>
                  <a:srgbClr val="FFFF00"/>
                </a:solidFill>
              </a:rPr>
              <a:t>Proje Birimi </a:t>
            </a:r>
            <a:r>
              <a:rPr lang="tr-TR" dirty="0" smtClean="0">
                <a:solidFill>
                  <a:schemeClr val="bg1"/>
                </a:solidFill>
              </a:rPr>
              <a:t>ile irtibata geçebilirsiniz.</a:t>
            </a:r>
          </a:p>
          <a:p>
            <a:pPr marL="0" indent="0">
              <a:buNone/>
              <a:defRPr/>
            </a:pPr>
            <a:endParaRPr lang="tr-TR" sz="1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tr-TR" dirty="0" err="1" smtClean="0">
                <a:solidFill>
                  <a:schemeClr val="bg1"/>
                </a:solidFill>
              </a:rPr>
              <a:t>Yard.Doç.Dr.Haluk</a:t>
            </a:r>
            <a:r>
              <a:rPr lang="tr-TR" dirty="0" smtClean="0">
                <a:solidFill>
                  <a:schemeClr val="bg1"/>
                </a:solidFill>
              </a:rPr>
              <a:t> YAPICIOĞLU</a:t>
            </a:r>
          </a:p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Seda BÜYÜCEK AKKURT</a:t>
            </a:r>
          </a:p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(4598-4599)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4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6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5120" y="31089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9" name="Yay 8"/>
          <p:cNvSpPr/>
          <p:nvPr/>
        </p:nvSpPr>
        <p:spPr>
          <a:xfrm>
            <a:off x="1905000" y="26009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321567" y="4270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r>
              <a:rPr kumimoji="0" lang="tr-TR" sz="3600" b="1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13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0" y="382494"/>
            <a:ext cx="1026985" cy="532992"/>
          </a:xfrm>
          <a:prstGeom prst="rect">
            <a:avLst/>
          </a:prstGeom>
        </p:spPr>
      </p:pic>
      <p:sp>
        <p:nvSpPr>
          <p:cNvPr id="17" name="İçerik Yer Tutucusu 2"/>
          <p:cNvSpPr txBox="1">
            <a:spLocks/>
          </p:cNvSpPr>
          <p:nvPr/>
        </p:nvSpPr>
        <p:spPr>
          <a:xfrm>
            <a:off x="395536" y="1196752"/>
            <a:ext cx="844562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Projeleri, üniversitemiz Stratejik Planı’nda belirtilen;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Bilimsel araştırma-geliştirme projelerinin ve yayınların niceliğini ve niteliğini arttırmak,</a:t>
            </a:r>
            <a:endParaRPr lang="tr-TR" sz="11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Yürütülen araştırma projelerinden çıkacak yayın, tasarım, patent sayısını ve niteliklerini arttırmak,</a:t>
            </a:r>
          </a:p>
          <a:p>
            <a:pPr>
              <a:defRPr/>
            </a:pPr>
            <a:endParaRPr lang="tr-TR" sz="80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hedefleri doğrultusunda geliştirilen ve desteklenen projelerdir.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PPTKAP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14"/>
            <a:ext cx="9144000" cy="680179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3"/>
            <a:ext cx="9149975" cy="6856477"/>
          </a:xfrm>
          <a:prstGeom prst="rect">
            <a:avLst/>
          </a:prstGeom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573460" y="4293220"/>
            <a:ext cx="7772400" cy="16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chemeClr val="bg1"/>
                </a:solidFill>
              </a:rPr>
              <a:t>TEŞEKKÜR EDERİZ.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16" name="İçerik Yer Tutucusu 2"/>
          <p:cNvSpPr>
            <a:spLocks noGrp="1"/>
          </p:cNvSpPr>
          <p:nvPr>
            <p:ph idx="1"/>
          </p:nvPr>
        </p:nvSpPr>
        <p:spPr>
          <a:xfrm>
            <a:off x="467544" y="1120676"/>
            <a:ext cx="6893823" cy="489654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900" dirty="0" smtClean="0"/>
          </a:p>
          <a:p>
            <a:pPr marL="0" indent="0" algn="ctr">
              <a:buNone/>
              <a:defRPr/>
            </a:pPr>
            <a:endParaRPr lang="tr-TR" sz="3400" dirty="0" smtClean="0"/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Bu </a:t>
            </a:r>
            <a:r>
              <a:rPr lang="tr-TR" sz="3400" dirty="0">
                <a:solidFill>
                  <a:schemeClr val="bg1"/>
                </a:solidFill>
              </a:rPr>
              <a:t>tür projeler en fazla </a:t>
            </a:r>
            <a:r>
              <a:rPr lang="tr-TR" sz="3400" b="1" u="sng" dirty="0">
                <a:solidFill>
                  <a:srgbClr val="FFFF00"/>
                </a:solidFill>
              </a:rPr>
              <a:t>bir yıl</a:t>
            </a:r>
            <a:r>
              <a:rPr lang="tr-TR" sz="3400" dirty="0">
                <a:solidFill>
                  <a:schemeClr val="bg1"/>
                </a:solidFill>
              </a:rPr>
              <a:t> süreli olabilir</a:t>
            </a:r>
            <a:r>
              <a:rPr lang="tr-TR" sz="3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tr-TR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Bu </a:t>
            </a:r>
            <a:r>
              <a:rPr lang="tr-TR" sz="3400" dirty="0">
                <a:solidFill>
                  <a:schemeClr val="bg1"/>
                </a:solidFill>
              </a:rPr>
              <a:t>projelere başvuru yılda bir kez, </a:t>
            </a:r>
            <a:r>
              <a:rPr lang="tr-TR" sz="3400" dirty="0" smtClean="0">
                <a:solidFill>
                  <a:schemeClr val="bg1"/>
                </a:solidFill>
              </a:rPr>
              <a:t>          </a:t>
            </a:r>
          </a:p>
          <a:p>
            <a:pPr marL="0" indent="0" algn="ctr">
              <a:buNone/>
              <a:defRPr/>
            </a:pPr>
            <a:r>
              <a:rPr lang="tr-TR" sz="3400" b="1" u="sng" dirty="0" smtClean="0">
                <a:solidFill>
                  <a:srgbClr val="FFFF00"/>
                </a:solidFill>
              </a:rPr>
              <a:t>15 Mart – </a:t>
            </a:r>
            <a:r>
              <a:rPr lang="tr-TR" sz="3400" b="1" u="sng" dirty="0">
                <a:solidFill>
                  <a:srgbClr val="FFFF00"/>
                </a:solidFill>
              </a:rPr>
              <a:t>15 </a:t>
            </a:r>
            <a:r>
              <a:rPr lang="tr-TR" sz="3400" b="1" u="sng" dirty="0" smtClean="0">
                <a:solidFill>
                  <a:srgbClr val="FFFF00"/>
                </a:solidFill>
              </a:rPr>
              <a:t>Nisan</a:t>
            </a:r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tarihleri </a:t>
            </a:r>
            <a:r>
              <a:rPr lang="tr-TR" sz="3400" dirty="0">
                <a:solidFill>
                  <a:schemeClr val="bg1"/>
                </a:solidFill>
              </a:rPr>
              <a:t>arasında yapılabilir. </a:t>
            </a:r>
          </a:p>
          <a:p>
            <a:pPr>
              <a:defRPr/>
            </a:pPr>
            <a:endParaRPr lang="tr-TR" sz="3400" dirty="0" smtClean="0"/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0227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-12700"/>
            <a:ext cx="7629993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4" name="İçerik Yer Tutucusu 2"/>
          <p:cNvSpPr>
            <a:spLocks noGrp="1"/>
          </p:cNvSpPr>
          <p:nvPr>
            <p:ph idx="1"/>
          </p:nvPr>
        </p:nvSpPr>
        <p:spPr>
          <a:xfrm>
            <a:off x="467544" y="1308100"/>
            <a:ext cx="6530156" cy="4544020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900" dirty="0" smtClean="0"/>
          </a:p>
          <a:p>
            <a:pPr marL="0" indent="0" algn="ctr">
              <a:buNone/>
              <a:defRPr/>
            </a:pPr>
            <a:endParaRPr lang="tr-TR" sz="3400" dirty="0" smtClean="0"/>
          </a:p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chemeClr val="bg1"/>
                </a:solidFill>
              </a:rPr>
              <a:t>2017 </a:t>
            </a:r>
            <a:r>
              <a:rPr lang="tr-TR" sz="3600" dirty="0" smtClean="0">
                <a:solidFill>
                  <a:schemeClr val="bg1"/>
                </a:solidFill>
              </a:rPr>
              <a:t>yılı için proje başvuruları</a:t>
            </a:r>
          </a:p>
          <a:p>
            <a:pPr marL="0" indent="0" algn="ctr">
              <a:buNone/>
              <a:defRPr/>
            </a:pPr>
            <a:r>
              <a:rPr lang="tr-TR" sz="3600" b="1" u="sng" dirty="0" smtClean="0">
                <a:solidFill>
                  <a:srgbClr val="FFFF00"/>
                </a:solidFill>
              </a:rPr>
              <a:t>15 Mart – </a:t>
            </a:r>
            <a:r>
              <a:rPr lang="tr-TR" sz="3600" b="1" u="sng" dirty="0">
                <a:solidFill>
                  <a:srgbClr val="FFFF00"/>
                </a:solidFill>
              </a:rPr>
              <a:t>15 </a:t>
            </a:r>
            <a:r>
              <a:rPr lang="tr-TR" sz="3600" b="1" u="sng" dirty="0" smtClean="0">
                <a:solidFill>
                  <a:srgbClr val="FFFF00"/>
                </a:solidFill>
              </a:rPr>
              <a:t>Nisan</a:t>
            </a:r>
          </a:p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chemeClr val="bg1"/>
                </a:solidFill>
              </a:rPr>
              <a:t>tarihleri </a:t>
            </a:r>
            <a:r>
              <a:rPr lang="tr-TR" sz="3600" dirty="0">
                <a:solidFill>
                  <a:schemeClr val="bg1"/>
                </a:solidFill>
              </a:rPr>
              <a:t>arasında yapılabilir. </a:t>
            </a:r>
          </a:p>
          <a:p>
            <a:pPr>
              <a:defRPr/>
            </a:pPr>
            <a:endParaRPr lang="tr-TR" sz="3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2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6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9" name="Yay 8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3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0" y="382494"/>
            <a:ext cx="1026985" cy="532992"/>
          </a:xfrm>
          <a:prstGeom prst="rect">
            <a:avLst/>
          </a:prstGeom>
        </p:spPr>
      </p:pic>
      <p:sp>
        <p:nvSpPr>
          <p:cNvPr id="17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272003" y="1196752"/>
            <a:ext cx="7322597" cy="4835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Proje başvurusu, proje ekibinin gelecek bir yıl içerisinde yapacağı çalışmalar, bu çalışmalara ilişkin amaçlar, hedefler, başarı ölçütleri ile bütçe kısmından oluşur. </a:t>
            </a:r>
          </a:p>
          <a:p>
            <a:pPr marL="268288" indent="0">
              <a:buFont typeface="Arial" pitchFamily="34" charset="0"/>
              <a:buNone/>
              <a:defRPr/>
            </a:pPr>
            <a:endParaRPr lang="tr-TR" sz="1800" dirty="0" smtClean="0">
              <a:solidFill>
                <a:schemeClr val="bg1"/>
              </a:solidFill>
            </a:endParaRPr>
          </a:p>
          <a:p>
            <a:pPr marL="268288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Başvurular, başvuruların yapıldığı dönemi takip eden ilk komisyon toplantısında karara bağlanır.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29" name="İçerik Yer Tutucusu 2"/>
          <p:cNvSpPr txBox="1">
            <a:spLocks/>
          </p:cNvSpPr>
          <p:nvPr/>
        </p:nvSpPr>
        <p:spPr>
          <a:xfrm>
            <a:off x="914400" y="1780079"/>
            <a:ext cx="8229600" cy="4770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20" name="İçerik Yer Tutucusu 2"/>
          <p:cNvSpPr>
            <a:spLocks noGrp="1"/>
          </p:cNvSpPr>
          <p:nvPr>
            <p:ph idx="1"/>
          </p:nvPr>
        </p:nvSpPr>
        <p:spPr>
          <a:xfrm>
            <a:off x="365944" y="1132378"/>
            <a:ext cx="6893823" cy="4252422"/>
          </a:xfrm>
        </p:spPr>
        <p:txBody>
          <a:bodyPr>
            <a:normAutofit fontScale="92500" lnSpcReduction="10000"/>
          </a:bodyPr>
          <a:lstStyle/>
          <a:p>
            <a:pPr marL="268288" indent="0">
              <a:buNone/>
              <a:defRPr/>
            </a:pPr>
            <a:endParaRPr lang="tr-TR" dirty="0" smtClean="0"/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</a:t>
            </a:r>
            <a:r>
              <a:rPr lang="tr-TR" dirty="0">
                <a:solidFill>
                  <a:schemeClr val="bg1"/>
                </a:solidFill>
              </a:rPr>
              <a:t>ve araştırma teşvik projelerinin bütçeleri Komisyon tarafından önerilen ve Üniversite Yönetim Kurulu tarafından belirlenen üst limiti </a:t>
            </a:r>
            <a:r>
              <a:rPr lang="tr-TR" dirty="0" smtClean="0">
                <a:solidFill>
                  <a:schemeClr val="bg1"/>
                </a:solidFill>
              </a:rPr>
              <a:t>aşamaz.</a:t>
            </a:r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pPr marL="268288" indent="0" algn="ctr">
              <a:buNone/>
              <a:defRPr/>
            </a:pPr>
            <a:r>
              <a:rPr lang="tr-TR" b="1" u="sng" dirty="0" smtClean="0">
                <a:solidFill>
                  <a:srgbClr val="FFFF00"/>
                </a:solidFill>
              </a:rPr>
              <a:t>2017 </a:t>
            </a:r>
            <a:r>
              <a:rPr lang="tr-TR" b="1" u="sng" dirty="0" smtClean="0">
                <a:solidFill>
                  <a:srgbClr val="FFFF00"/>
                </a:solidFill>
              </a:rPr>
              <a:t>yılı için bu üst limit 30,000 TL </a:t>
            </a:r>
            <a:r>
              <a:rPr lang="tr-TR" b="1" u="sng" dirty="0" err="1" smtClean="0">
                <a:solidFill>
                  <a:srgbClr val="FFFF00"/>
                </a:solidFill>
              </a:rPr>
              <a:t>dir</a:t>
            </a:r>
            <a:r>
              <a:rPr lang="tr-TR" b="1" u="sng" dirty="0" smtClean="0">
                <a:solidFill>
                  <a:srgbClr val="FFFF00"/>
                </a:solidFill>
              </a:rPr>
              <a:t>.</a:t>
            </a:r>
          </a:p>
          <a:p>
            <a:pPr marL="268288" indent="0" algn="ctr">
              <a:buNone/>
              <a:defRPr/>
            </a:pPr>
            <a:endParaRPr lang="tr-TR" b="1" u="sng" dirty="0" smtClean="0">
              <a:solidFill>
                <a:srgbClr val="FFFF00"/>
              </a:solidFill>
            </a:endParaRPr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Başvurularda </a:t>
            </a:r>
            <a:r>
              <a:rPr lang="tr-TR" dirty="0">
                <a:solidFill>
                  <a:schemeClr val="bg1"/>
                </a:solidFill>
              </a:rPr>
              <a:t>alt puan sınırı aranmaz.</a:t>
            </a:r>
          </a:p>
          <a:p>
            <a:pPr marL="268288" indent="0"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634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169167" y="284798"/>
            <a:ext cx="7902878" cy="109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 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600" b="1" u="sng" dirty="0">
              <a:solidFill>
                <a:schemeClr val="bg1"/>
              </a:solidFill>
              <a:latin typeface="Swis721 Blk B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Önerisi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600200"/>
            <a:ext cx="6893823" cy="49403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Proje Başlığı</a:t>
            </a:r>
          </a:p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Proje Ekibi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Proje Kapsamında Yapılması Öngörülen Çalışmalar (</a:t>
            </a:r>
            <a:r>
              <a:rPr lang="tr-TR" dirty="0" smtClean="0">
                <a:solidFill>
                  <a:schemeClr val="bg1"/>
                </a:solidFill>
              </a:rPr>
              <a:t>bu </a:t>
            </a:r>
            <a:r>
              <a:rPr lang="tr-TR" dirty="0">
                <a:solidFill>
                  <a:schemeClr val="bg1"/>
                </a:solidFill>
              </a:rPr>
              <a:t>çalışmalara ilişkin amaçlar, hedefler, </a:t>
            </a:r>
            <a:r>
              <a:rPr lang="tr-TR" dirty="0" smtClean="0">
                <a:solidFill>
                  <a:schemeClr val="bg1"/>
                </a:solidFill>
              </a:rPr>
              <a:t>kısaca yöntem ve başarı ölçütleri) </a:t>
            </a:r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Bütçe Formları </a:t>
            </a:r>
            <a:r>
              <a:rPr lang="tr-TR" dirty="0" smtClean="0">
                <a:solidFill>
                  <a:schemeClr val="bg1"/>
                </a:solidFill>
              </a:rPr>
              <a:t>(Genel Bütçe, Yurtiçi/Yurtdışı Yolluk Yevmiye, Hizmet Alımları, Tüketim Malları ve Malzeme/Makine Teçhizat Alımları)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8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-34033" y="281642"/>
            <a:ext cx="7902878" cy="83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  <a:defRPr/>
            </a:pP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  <a:p>
            <a:pPr algn="ctr">
              <a:lnSpc>
                <a:spcPts val="2500"/>
              </a:lnSpc>
              <a:spcBef>
                <a:spcPct val="0"/>
              </a:spcBef>
              <a:defRPr/>
            </a:pPr>
            <a:r>
              <a:rPr lang="tr-TR" sz="3600" b="1" u="sng" dirty="0" smtClean="0">
                <a:solidFill>
                  <a:prstClr val="white"/>
                </a:solidFill>
                <a:latin typeface="Swis721 Blk BT" pitchFamily="34" charset="0"/>
              </a:rPr>
              <a:t>Başvuruda İzlenecek Adımlar</a:t>
            </a: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714500"/>
            <a:ext cx="6893823" cy="45339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Bilimsel Araştırma Projeleri Yönergesi EK-1’de yer alan puanlara göre toplam puan Excel Tablosu doldurularak hesaplanır. Bu puan 1500 ile çarpılarak önereceğiniz proje bütçesinin üst limiti belirlenir.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Projesi Önerisi hazırlanır.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Ek belgeler tamamlanarak bir dosya oluşturulur.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Belgeler Proje Birimi’ne teslim edilir.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4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61265"/>
              </p:ext>
            </p:extLst>
          </p:nvPr>
        </p:nvGraphicFramePr>
        <p:xfrm>
          <a:off x="169166" y="1062893"/>
          <a:ext cx="8670033" cy="479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3217"/>
                <a:gridCol w="776816"/>
              </a:tblGrid>
              <a:tr h="467533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Puan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5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tr-TR" sz="2000">
                          <a:effectLst/>
                        </a:rPr>
                        <a:t>Araştırma projesi faaliyetleri: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4185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Üniversite dışı kaynaklar tarafından duyurulan ulusal </a:t>
                      </a:r>
                      <a:r>
                        <a:rPr lang="tr-TR" sz="2000" dirty="0" smtClean="0">
                          <a:effectLst/>
                        </a:rPr>
                        <a:t>bilimsel</a:t>
                      </a:r>
                    </a:p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araştırma </a:t>
                      </a:r>
                      <a:r>
                        <a:rPr lang="tr-TR" sz="2000" dirty="0">
                          <a:effectLst/>
                        </a:rPr>
                        <a:t>projelerine yapılan başvurular,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Üniversite </a:t>
                      </a:r>
                      <a:r>
                        <a:rPr lang="tr-TR" sz="2000" dirty="0">
                          <a:effectLst/>
                        </a:rPr>
                        <a:t>dışı kaynaklar tarafından desteklenen ulusal bilimsel araştırma projeleri,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Üniversite </a:t>
                      </a:r>
                      <a:r>
                        <a:rPr lang="tr-TR" sz="2000" dirty="0">
                          <a:effectLst/>
                        </a:rPr>
                        <a:t>dışı kaynaklar tarafından duyurulan uluslararası bilimsel araştırma projelerine yapılan başvurular,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Üniversite </a:t>
                      </a:r>
                      <a:r>
                        <a:rPr lang="tr-TR" sz="2000" dirty="0">
                          <a:effectLst/>
                        </a:rPr>
                        <a:t>dışı kaynaklar tarafından desteklenen uluslararası bilimsel araştırma projeleri.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1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4856</TotalTime>
  <Words>943</Words>
  <Application>Microsoft Office PowerPoint</Application>
  <PresentationFormat>Ekran Gösterisi (4:3)</PresentationFormat>
  <Paragraphs>163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Swis721 Blk BT</vt:lpstr>
      <vt:lpstr>Times New Roman</vt:lpstr>
      <vt:lpstr>Ofis Teması</vt:lpstr>
      <vt:lpstr>1_Ofis Teması</vt:lpstr>
      <vt:lpstr>2_Ofis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Merkezler </vt:lpstr>
      <vt:lpstr>Merkezler </vt:lpstr>
      <vt:lpstr>Merkezler </vt:lpstr>
      <vt:lpstr>Merkezler </vt:lpstr>
      <vt:lpstr>Merkezler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Eren</dc:creator>
  <cp:lastModifiedBy>user</cp:lastModifiedBy>
  <cp:revision>352</cp:revision>
  <cp:lastPrinted>2013-03-13T13:40:03Z</cp:lastPrinted>
  <dcterms:created xsi:type="dcterms:W3CDTF">2011-04-19T07:34:19Z</dcterms:created>
  <dcterms:modified xsi:type="dcterms:W3CDTF">2017-03-27T12:03:28Z</dcterms:modified>
</cp:coreProperties>
</file>